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3" r:id="rId5"/>
    <p:sldMasterId id="2147483655" r:id="rId6"/>
    <p:sldMasterId id="2147483657" r:id="rId7"/>
    <p:sldMasterId id="214748365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925">
          <p15:clr>
            <a:srgbClr val="000000"/>
          </p15:clr>
        </p15:guide>
        <p15:guide id="3" pos="2789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7" roundtripDataSignature="AMtx7mhcumDyKi/Gv+Y1xHeZ0100U8DU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925"/>
        <p:guide pos="278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customschemas.google.com/relationships/presentationmetadata" Target="metadata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701f003ed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7701f003ed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701f003ed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7701f003ed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7701f003ed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7701f003ed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7701f003ed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7701f003ed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691a7975c5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691a7975c5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691a7975c5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691a7975c5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691a7975c5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691a7975c5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691a7975c5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691a7975c5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6d4a16f76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6d4a16f76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742d6921f3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742d6921f3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691a7975c5_0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691a7975c5_0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691a7975c5_0_3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691a7975c5_0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691a7975c5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691a7975c5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69eb1a65cb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69eb1a65cb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742d6921f3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1742d6921f3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7701f003ed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7701f003ed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691a7975c5_0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691a7975c5_0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42d6921f3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742d6921f3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9eb1a65cb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69eb1a65cb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69eb1a65cb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69eb1a65cb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acf5fe232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6acf5fe232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6acf5fe23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6acf5fe23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5" name="Google Shape;25;p38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" type="body"/>
          </p:nvPr>
        </p:nvSpPr>
        <p:spPr>
          <a:xfrm rot="5400000">
            <a:off x="2940844" y="-942182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>
  <p:cSld name="节标题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>
  <p:cSld name="两栏内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>
  <p:cSld name="比较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3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6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transition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24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24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transition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26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26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26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transition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/>
          <p:nvPr/>
        </p:nvSpPr>
        <p:spPr>
          <a:xfrm>
            <a:off x="8288337" y="4730750"/>
            <a:ext cx="976312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100"/>
              <a:buFont typeface="Arial"/>
              <a:buNone/>
            </a:pPr>
            <a:r>
              <a:rPr b="1" i="0" lang="en-US" sz="11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公司LOGO</a:t>
            </a:r>
            <a:endParaRPr/>
          </a:p>
        </p:txBody>
      </p:sp>
      <p:sp>
        <p:nvSpPr>
          <p:cNvPr id="62" name="Google Shape;62;p28"/>
          <p:cNvSpPr/>
          <p:nvPr/>
        </p:nvSpPr>
        <p:spPr>
          <a:xfrm>
            <a:off x="7986712" y="4692650"/>
            <a:ext cx="336550" cy="336550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8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transition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/>
        </p:nvSpPr>
        <p:spPr>
          <a:xfrm>
            <a:off x="8288337" y="4730750"/>
            <a:ext cx="976312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100"/>
              <a:buFont typeface="Arial"/>
              <a:buNone/>
            </a:pPr>
            <a:r>
              <a:rPr b="1" i="0" lang="en-US" sz="11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公司LOGO</a:t>
            </a:r>
            <a:endParaRPr/>
          </a:p>
        </p:txBody>
      </p:sp>
      <p:sp>
        <p:nvSpPr>
          <p:cNvPr id="74" name="Google Shape;74;p32"/>
          <p:cNvSpPr/>
          <p:nvPr/>
        </p:nvSpPr>
        <p:spPr>
          <a:xfrm>
            <a:off x="7986712" y="4692650"/>
            <a:ext cx="336550" cy="336550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2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transition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0.png"/><Relationship Id="rId9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Relationship Id="rId7" Type="http://schemas.openxmlformats.org/officeDocument/2006/relationships/image" Target="../media/image33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40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39.png"/><Relationship Id="rId7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11" Type="http://schemas.openxmlformats.org/officeDocument/2006/relationships/image" Target="../media/image38.png"/><Relationship Id="rId10" Type="http://schemas.openxmlformats.org/officeDocument/2006/relationships/image" Target="../media/image7.png"/><Relationship Id="rId9" Type="http://schemas.openxmlformats.org/officeDocument/2006/relationships/image" Target="../media/image43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5" Type="http://schemas.openxmlformats.org/officeDocument/2006/relationships/image" Target="../media/image31.jpg"/><Relationship Id="rId6" Type="http://schemas.openxmlformats.org/officeDocument/2006/relationships/image" Target="../media/image47.png"/><Relationship Id="rId7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42.png"/><Relationship Id="rId5" Type="http://schemas.openxmlformats.org/officeDocument/2006/relationships/image" Target="../media/image32.jpg"/><Relationship Id="rId6" Type="http://schemas.openxmlformats.org/officeDocument/2006/relationships/image" Target="../media/image36.png"/><Relationship Id="rId7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Relationship Id="rId7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59.png"/><Relationship Id="rId5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gGlS71Mc_lbtxyfwLOkialo9GyZA5RYL/view" TargetMode="External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4.png"/><Relationship Id="rId5" Type="http://schemas.openxmlformats.org/officeDocument/2006/relationships/image" Target="../media/image17.png"/><Relationship Id="rId6" Type="http://schemas.openxmlformats.org/officeDocument/2006/relationships/image" Target="../media/image58.gif"/><Relationship Id="rId7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54.jpg"/><Relationship Id="rId6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7.png"/><Relationship Id="rId5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hyperlink" Target="https://www.aphis.usda.gov/aphis/ourfocus/animalhealth/monitoring-and-surveillance/nahms/nahms-studies/nahms-studies-table?cat=general" TargetMode="External"/><Relationship Id="rId10" Type="http://schemas.openxmlformats.org/officeDocument/2006/relationships/hyperlink" Target="https://create.arduino.cc/projecthub/abhilashpatel121/easyfft-fast-fourier-transform-fft-for-arduino-9d2677" TargetMode="External"/><Relationship Id="rId9" Type="http://schemas.openxmlformats.org/officeDocument/2006/relationships/hyperlink" Target="https://www.thethingsnetwork.org/forum/t/setting-up-basic-station-protocol-on-rak7240-and-rak7249-industrial-gateways/37011/9" TargetMode="External"/><Relationship Id="rId5" Type="http://schemas.openxmlformats.org/officeDocument/2006/relationships/hyperlink" Target="https://docs.aws.amazon.com/iot/latest/developerguide/connect-iot-lorawan-what-is-lorawan.html" TargetMode="External"/><Relationship Id="rId6" Type="http://schemas.openxmlformats.org/officeDocument/2006/relationships/hyperlink" Target="https://sites.tufts.edu/eeseniordesignhandbook/files/2017/05/FireBrick_OKeefe_F1.pdf" TargetMode="External"/><Relationship Id="rId7" Type="http://schemas.openxmlformats.org/officeDocument/2006/relationships/hyperlink" Target="https://www.espressif.com/en/products/modules/esp32" TargetMode="External"/><Relationship Id="rId8" Type="http://schemas.openxmlformats.org/officeDocument/2006/relationships/hyperlink" Target="https://github.com/danielgusland/Arduino-sound-localization#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60.png"/><Relationship Id="rId7" Type="http://schemas.openxmlformats.org/officeDocument/2006/relationships/image" Target="../media/image41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1" Type="http://schemas.openxmlformats.org/officeDocument/2006/relationships/image" Target="../media/image15.png"/><Relationship Id="rId10" Type="http://schemas.openxmlformats.org/officeDocument/2006/relationships/image" Target="../media/image28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3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998912" y="0"/>
            <a:ext cx="5145087" cy="5143500"/>
          </a:xfrm>
          <a:custGeom>
            <a:rect b="b" l="l" r="r" t="t"/>
            <a:pathLst>
              <a:path extrusionOk="0" h="5143500" w="5145087">
                <a:moveTo>
                  <a:pt x="2104771" y="0"/>
                </a:moveTo>
                <a:lnTo>
                  <a:pt x="5145087" y="0"/>
                </a:lnTo>
                <a:lnTo>
                  <a:pt x="5145087" y="0"/>
                </a:lnTo>
                <a:lnTo>
                  <a:pt x="5145087" y="3038728"/>
                </a:lnTo>
                <a:cubicBezTo>
                  <a:pt x="5145087" y="4201161"/>
                  <a:pt x="4202749" y="5143499"/>
                  <a:pt x="3040316" y="5143499"/>
                </a:cubicBezTo>
                <a:lnTo>
                  <a:pt x="0" y="5143500"/>
                </a:lnTo>
                <a:lnTo>
                  <a:pt x="0" y="5143500"/>
                </a:lnTo>
                <a:lnTo>
                  <a:pt x="0" y="2104771"/>
                </a:lnTo>
                <a:cubicBezTo>
                  <a:pt x="0" y="942338"/>
                  <a:pt x="942338" y="0"/>
                  <a:pt x="2104771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72" y="2267733"/>
            <a:ext cx="548640" cy="548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4287071" y="2022400"/>
            <a:ext cx="4856888" cy="967609"/>
            <a:chOff x="237278" y="2137010"/>
            <a:chExt cx="4857374" cy="967416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1188352" y="2137010"/>
              <a:ext cx="3906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B76C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DBB76C"/>
                  </a:solidFill>
                </a:rPr>
                <a:t>Midterm Presentation</a:t>
              </a:r>
              <a:endParaRPr/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3099848" y="2660596"/>
              <a:ext cx="197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B76C"/>
                </a:buClr>
                <a:buSzPts val="2000"/>
                <a:buFont typeface="Arial"/>
                <a:buNone/>
              </a:pPr>
              <a:r>
                <a:rPr b="1" lang="en-US" sz="1800">
                  <a:solidFill>
                    <a:srgbClr val="DBB76C"/>
                  </a:solidFill>
                </a:rPr>
                <a:t>Team Coyote1</a:t>
              </a:r>
              <a:endParaRPr b="1" sz="1800">
                <a:solidFill>
                  <a:srgbClr val="DBB76C"/>
                </a:solidFill>
              </a:endParaRPr>
            </a:p>
          </p:txBody>
        </p:sp>
        <p:cxnSp>
          <p:nvCxnSpPr>
            <p:cNvPr id="93" name="Google Shape;93;p1"/>
            <p:cNvCxnSpPr/>
            <p:nvPr/>
          </p:nvCxnSpPr>
          <p:spPr>
            <a:xfrm flipH="1" rot="10800000">
              <a:off x="1165149" y="2654005"/>
              <a:ext cx="3906300" cy="6600"/>
            </a:xfrm>
            <a:prstGeom prst="straightConnector1">
              <a:avLst/>
            </a:prstGeom>
            <a:noFill/>
            <a:ln cap="flat" cmpd="sng" w="9525">
              <a:solidFill>
                <a:srgbClr val="DBB76C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4" name="Google Shape;94;p1"/>
            <p:cNvSpPr/>
            <p:nvPr/>
          </p:nvSpPr>
          <p:spPr>
            <a:xfrm>
              <a:off x="237278" y="2203444"/>
              <a:ext cx="900982" cy="900982"/>
            </a:xfrm>
            <a:custGeom>
              <a:rect b="b" l="l" r="r" t="t"/>
              <a:pathLst>
                <a:path extrusionOk="0" h="1470991" w="1470991">
                  <a:moveTo>
                    <a:pt x="546280" y="203752"/>
                  </a:moveTo>
                  <a:cubicBezTo>
                    <a:pt x="357107" y="203752"/>
                    <a:pt x="203752" y="357107"/>
                    <a:pt x="203752" y="546280"/>
                  </a:cubicBezTo>
                  <a:lnTo>
                    <a:pt x="203752" y="1267238"/>
                  </a:lnTo>
                  <a:lnTo>
                    <a:pt x="924710" y="1267238"/>
                  </a:lnTo>
                  <a:cubicBezTo>
                    <a:pt x="1113883" y="1267238"/>
                    <a:pt x="1267238" y="1113883"/>
                    <a:pt x="1267238" y="924710"/>
                  </a:cubicBezTo>
                  <a:lnTo>
                    <a:pt x="1267238" y="203752"/>
                  </a:lnTo>
                  <a:close/>
                  <a:moveTo>
                    <a:pt x="473777" y="0"/>
                  </a:moveTo>
                  <a:lnTo>
                    <a:pt x="1470991" y="0"/>
                  </a:lnTo>
                  <a:lnTo>
                    <a:pt x="1470991" y="997214"/>
                  </a:lnTo>
                  <a:cubicBezTo>
                    <a:pt x="1470991" y="1258874"/>
                    <a:pt x="1258874" y="1470991"/>
                    <a:pt x="997214" y="1470991"/>
                  </a:cubicBezTo>
                  <a:lnTo>
                    <a:pt x="0" y="1470991"/>
                  </a:lnTo>
                  <a:lnTo>
                    <a:pt x="0" y="473777"/>
                  </a:lnTo>
                  <a:cubicBezTo>
                    <a:pt x="0" y="212117"/>
                    <a:pt x="212117" y="0"/>
                    <a:pt x="473777" y="0"/>
                  </a:cubicBezTo>
                  <a:close/>
                </a:path>
              </a:pathLst>
            </a:custGeom>
            <a:solidFill>
              <a:srgbClr val="DBB7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"/>
          <p:cNvSpPr txBox="1"/>
          <p:nvPr/>
        </p:nvSpPr>
        <p:spPr>
          <a:xfrm>
            <a:off x="428625" y="79375"/>
            <a:ext cx="275113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2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</a:t>
            </a:r>
            <a:endParaRPr sz="2000"/>
          </a:p>
        </p:txBody>
      </p:sp>
      <p:sp>
        <p:nvSpPr>
          <p:cNvPr id="274" name="Google Shape;274;p10"/>
          <p:cNvSpPr txBox="1"/>
          <p:nvPr/>
        </p:nvSpPr>
        <p:spPr>
          <a:xfrm>
            <a:off x="0" y="0"/>
            <a:ext cx="428625" cy="557212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75" y="2844500"/>
            <a:ext cx="24728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0"/>
          <p:cNvSpPr txBox="1"/>
          <p:nvPr/>
        </p:nvSpPr>
        <p:spPr>
          <a:xfrm>
            <a:off x="1681813" y="4130375"/>
            <a:ext cx="18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BB76C"/>
                </a:solidFill>
              </a:rPr>
              <a:t>Multi-tech gateway</a:t>
            </a:r>
            <a:endParaRPr>
              <a:solidFill>
                <a:srgbClr val="DBB76C"/>
              </a:solidFill>
            </a:endParaRPr>
          </a:p>
        </p:txBody>
      </p:sp>
      <p:pic>
        <p:nvPicPr>
          <p:cNvPr id="278" name="Google Shape;27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950" y="2283346"/>
            <a:ext cx="743200" cy="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457" y="1430050"/>
            <a:ext cx="230687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0"/>
          <p:cNvSpPr txBox="1"/>
          <p:nvPr/>
        </p:nvSpPr>
        <p:spPr>
          <a:xfrm>
            <a:off x="553149" y="1382475"/>
            <a:ext cx="46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Memory error that the multi-tech gateway lacked storage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81" name="Google Shape;28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457" y="1950975"/>
            <a:ext cx="230687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 txBox="1"/>
          <p:nvPr/>
        </p:nvSpPr>
        <p:spPr>
          <a:xfrm>
            <a:off x="586948" y="1835463"/>
            <a:ext cx="44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When we looked at how much storage was left </a:t>
            </a:r>
            <a:endParaRPr sz="1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on the mLinux terminal, there was enough storage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83" name="Google Shape;28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7957" y="1697175"/>
            <a:ext cx="230687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0"/>
          <p:cNvSpPr txBox="1"/>
          <p:nvPr/>
        </p:nvSpPr>
        <p:spPr>
          <a:xfrm>
            <a:off x="5565900" y="1674075"/>
            <a:ext cx="32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ResIoT did not support the Rak gateway 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85" name="Google Shape;285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7357" y="376055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0"/>
          <p:cNvSpPr txBox="1"/>
          <p:nvPr/>
        </p:nvSpPr>
        <p:spPr>
          <a:xfrm>
            <a:off x="2632600" y="391500"/>
            <a:ext cx="64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DBB76C"/>
                </a:solidFill>
              </a:rPr>
              <a:t>T</a:t>
            </a:r>
            <a:r>
              <a:rPr b="1" lang="en-US">
                <a:solidFill>
                  <a:srgbClr val="DBB76C"/>
                </a:solidFill>
              </a:rPr>
              <a:t>o connect the gateway to the ResIoT,</a:t>
            </a:r>
            <a:endParaRPr b="1">
              <a:solidFill>
                <a:srgbClr val="DBB76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DBB76C"/>
                </a:solidFill>
              </a:rPr>
              <a:t>The program provided by the ResIoT had to be installed on the gateway.</a:t>
            </a:r>
            <a:endParaRPr b="1">
              <a:solidFill>
                <a:srgbClr val="DBB76C"/>
              </a:solidFill>
            </a:endParaRPr>
          </a:p>
        </p:txBody>
      </p:sp>
      <p:pic>
        <p:nvPicPr>
          <p:cNvPr id="287" name="Google Shape;287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563" y="3058184"/>
            <a:ext cx="1077600" cy="10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50" y="2366534"/>
            <a:ext cx="743200" cy="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4281" y="2302775"/>
            <a:ext cx="2272973" cy="227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0"/>
          <p:cNvSpPr txBox="1"/>
          <p:nvPr/>
        </p:nvSpPr>
        <p:spPr>
          <a:xfrm>
            <a:off x="6160063" y="4271888"/>
            <a:ext cx="18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BB76C"/>
                </a:solidFill>
              </a:rPr>
              <a:t>Rak7249 Gateway</a:t>
            </a:r>
            <a:endParaRPr>
              <a:solidFill>
                <a:srgbClr val="DBB76C"/>
              </a:solidFill>
            </a:endParaRPr>
          </a:p>
        </p:txBody>
      </p:sp>
      <p:pic>
        <p:nvPicPr>
          <p:cNvPr id="291" name="Google Shape;291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0625" y="3037684"/>
            <a:ext cx="1077600" cy="10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7701f003ed_0_59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2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</a:t>
            </a:r>
            <a:endParaRPr sz="2000"/>
          </a:p>
        </p:txBody>
      </p:sp>
      <p:sp>
        <p:nvSpPr>
          <p:cNvPr id="297" name="Google Shape;297;g17701f003ed_0_59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g17701f003ed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7701f003ed_0_59"/>
          <p:cNvSpPr txBox="1"/>
          <p:nvPr/>
        </p:nvSpPr>
        <p:spPr>
          <a:xfrm>
            <a:off x="2525313" y="851875"/>
            <a:ext cx="46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Local Server VS Cloud Server</a:t>
            </a:r>
            <a:endParaRPr sz="2000"/>
          </a:p>
        </p:txBody>
      </p:sp>
      <p:pic>
        <p:nvPicPr>
          <p:cNvPr id="300" name="Google Shape;300;g17701f003ed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785" y="479575"/>
            <a:ext cx="537550" cy="5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7701f003ed_0_59"/>
          <p:cNvSpPr txBox="1"/>
          <p:nvPr/>
        </p:nvSpPr>
        <p:spPr>
          <a:xfrm>
            <a:off x="2695763" y="1515263"/>
            <a:ext cx="1797900" cy="6720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7701f003ed_0_59"/>
          <p:cNvSpPr txBox="1"/>
          <p:nvPr/>
        </p:nvSpPr>
        <p:spPr>
          <a:xfrm>
            <a:off x="2791013" y="1605313"/>
            <a:ext cx="1571700" cy="502800"/>
          </a:xfrm>
          <a:prstGeom prst="rect">
            <a:avLst/>
          </a:prstGeom>
          <a:noFill/>
          <a:ln cap="flat" cmpd="sng" w="12700">
            <a:solidFill>
              <a:srgbClr val="0D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17701f003ed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663" y="1717288"/>
            <a:ext cx="1310838" cy="25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7701f003ed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250" y="1731675"/>
            <a:ext cx="316687" cy="31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7701f003ed_0_59"/>
          <p:cNvSpPr txBox="1"/>
          <p:nvPr/>
        </p:nvSpPr>
        <p:spPr>
          <a:xfrm>
            <a:off x="4996616" y="1751563"/>
            <a:ext cx="306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Failed to install it due to unknown errors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06" name="Google Shape;306;g17701f003ed_0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3276" y="2191138"/>
            <a:ext cx="834025" cy="8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7701f003ed_0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9813" y="3236349"/>
            <a:ext cx="915500" cy="9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7701f003ed_0_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7237" y="3363035"/>
            <a:ext cx="1571702" cy="88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7701f003ed_0_59"/>
          <p:cNvSpPr txBox="1"/>
          <p:nvPr/>
        </p:nvSpPr>
        <p:spPr>
          <a:xfrm>
            <a:off x="1118313" y="2962825"/>
            <a:ext cx="18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BB76C"/>
                </a:solidFill>
              </a:rPr>
              <a:t>configuration files</a:t>
            </a:r>
            <a:endParaRPr>
              <a:solidFill>
                <a:srgbClr val="DBB76C"/>
              </a:solidFill>
            </a:endParaRPr>
          </a:p>
        </p:txBody>
      </p:sp>
      <p:sp>
        <p:nvSpPr>
          <p:cNvPr id="310" name="Google Shape;310;g17701f003ed_0_59"/>
          <p:cNvSpPr txBox="1"/>
          <p:nvPr/>
        </p:nvSpPr>
        <p:spPr>
          <a:xfrm>
            <a:off x="1191513" y="4043575"/>
            <a:ext cx="18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BB76C"/>
                </a:solidFill>
              </a:rPr>
              <a:t>uploaded</a:t>
            </a:r>
            <a:endParaRPr>
              <a:solidFill>
                <a:srgbClr val="DBB76C"/>
              </a:solidFill>
            </a:endParaRPr>
          </a:p>
        </p:txBody>
      </p:sp>
      <p:sp>
        <p:nvSpPr>
          <p:cNvPr id="311" name="Google Shape;311;g17701f003ed_0_59"/>
          <p:cNvSpPr txBox="1"/>
          <p:nvPr/>
        </p:nvSpPr>
        <p:spPr>
          <a:xfrm>
            <a:off x="4789357" y="3362550"/>
            <a:ext cx="333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The application server could be created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12" name="Google Shape;312;g17701f003ed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313" y="3286641"/>
            <a:ext cx="428700" cy="42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7701f003ed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1321" y="4006825"/>
            <a:ext cx="316675" cy="3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7701f003ed_0_59"/>
          <p:cNvSpPr txBox="1"/>
          <p:nvPr/>
        </p:nvSpPr>
        <p:spPr>
          <a:xfrm>
            <a:off x="4747540" y="4026713"/>
            <a:ext cx="391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 Connection failed due to an authentication problem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701f003ed_0_119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2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</a:t>
            </a:r>
            <a:endParaRPr sz="2000"/>
          </a:p>
        </p:txBody>
      </p:sp>
      <p:sp>
        <p:nvSpPr>
          <p:cNvPr id="320" name="Google Shape;320;g17701f003ed_0_119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g17701f003ed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7701f003ed_0_119"/>
          <p:cNvSpPr txBox="1"/>
          <p:nvPr/>
        </p:nvSpPr>
        <p:spPr>
          <a:xfrm rot="2700000">
            <a:off x="1045701" y="1317311"/>
            <a:ext cx="1196849" cy="1196849"/>
          </a:xfrm>
          <a:prstGeom prst="rect">
            <a:avLst/>
          </a:prstGeom>
          <a:solidFill>
            <a:srgbClr val="DBB76C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17701f003ed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62" y="1511813"/>
            <a:ext cx="1743531" cy="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7701f003ed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1163" y="878937"/>
            <a:ext cx="251875" cy="2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7701f003ed_0_119"/>
          <p:cNvSpPr txBox="1"/>
          <p:nvPr/>
        </p:nvSpPr>
        <p:spPr>
          <a:xfrm>
            <a:off x="3153649" y="871100"/>
            <a:ext cx="440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The process of building the server went smoothly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26" name="Google Shape;326;g17701f003ed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563" y="1421087"/>
            <a:ext cx="251875" cy="2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7701f003ed_0_119"/>
          <p:cNvSpPr txBox="1"/>
          <p:nvPr/>
        </p:nvSpPr>
        <p:spPr>
          <a:xfrm>
            <a:off x="3134380" y="1297375"/>
            <a:ext cx="56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If clients are connected to the same network, we can access to the application server through the static IP address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28" name="Google Shape;328;g17701f003ed_0_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1169" y="2019100"/>
            <a:ext cx="230687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7701f003ed_0_119"/>
          <p:cNvSpPr txBox="1"/>
          <p:nvPr/>
        </p:nvSpPr>
        <p:spPr>
          <a:xfrm>
            <a:off x="3143030" y="1925663"/>
            <a:ext cx="527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It was necessary to access the console window to register the gateway, </a:t>
            </a:r>
            <a:endParaRPr sz="1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but it was not possible to access the console window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30" name="Google Shape;330;g17701f003ed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563" y="2491150"/>
            <a:ext cx="251875" cy="2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7701f003ed_0_119"/>
          <p:cNvSpPr txBox="1"/>
          <p:nvPr/>
        </p:nvSpPr>
        <p:spPr>
          <a:xfrm>
            <a:off x="3153649" y="2535850"/>
            <a:ext cx="440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Re-created the certificate and tried registering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32" name="Google Shape;332;g17701f003ed_0_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1157" y="2984350"/>
            <a:ext cx="230687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7701f003ed_0_119"/>
          <p:cNvSpPr txBox="1"/>
          <p:nvPr/>
        </p:nvSpPr>
        <p:spPr>
          <a:xfrm>
            <a:off x="3143038" y="2961238"/>
            <a:ext cx="527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200">
                <a:solidFill>
                  <a:srgbClr val="FFFFFF"/>
                </a:solidFill>
              </a:rPr>
              <a:t>The same authentication problem occurred such as 401 and 404 errors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34" name="Google Shape;334;g17701f003ed_0_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713" y="3485675"/>
            <a:ext cx="24728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7701f003ed_0_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988" y="3543475"/>
            <a:ext cx="922300" cy="9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7701f003ed_0_119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7" name="Google Shape;337;g17701f003ed_0_119"/>
          <p:cNvSpPr txBox="1"/>
          <p:nvPr/>
        </p:nvSpPr>
        <p:spPr>
          <a:xfrm>
            <a:off x="3865363" y="3728400"/>
            <a:ext cx="406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DBB76C"/>
                </a:solidFill>
              </a:rPr>
              <a:t>multi-tech gateway </a:t>
            </a:r>
            <a:endParaRPr b="1" sz="1800">
              <a:solidFill>
                <a:srgbClr val="DBB76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DBB76C"/>
                </a:solidFill>
              </a:rPr>
              <a:t>had been previously registered.</a:t>
            </a:r>
            <a:endParaRPr sz="1200">
              <a:solidFill>
                <a:srgbClr val="DBB76C"/>
              </a:solidFill>
            </a:endParaRPr>
          </a:p>
        </p:txBody>
      </p:sp>
      <p:pic>
        <p:nvPicPr>
          <p:cNvPr id="338" name="Google Shape;338;g17701f003ed_0_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9013" y="3728413"/>
            <a:ext cx="800401" cy="8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701f003ed_0_176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2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</a:t>
            </a:r>
            <a:endParaRPr sz="2000"/>
          </a:p>
        </p:txBody>
      </p:sp>
      <p:sp>
        <p:nvSpPr>
          <p:cNvPr id="344" name="Google Shape;344;g17701f003ed_0_176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g17701f003ed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7701f003ed_0_176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47" name="Google Shape;347;g17701f003ed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212" y="3293900"/>
            <a:ext cx="641500" cy="58706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7701f003ed_0_176"/>
          <p:cNvSpPr txBox="1"/>
          <p:nvPr/>
        </p:nvSpPr>
        <p:spPr>
          <a:xfrm>
            <a:off x="2612038" y="3326838"/>
            <a:ext cx="520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An attempt was made to register a different multi-tech gateway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with the SENET cloud server.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49" name="Google Shape;349;g17701f003ed_0_176"/>
          <p:cNvSpPr txBox="1"/>
          <p:nvPr/>
        </p:nvSpPr>
        <p:spPr>
          <a:xfrm>
            <a:off x="2612038" y="4086463"/>
            <a:ext cx="494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The multi-tech gateway could not connect to the Internet,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so the gateway software provided by SENET could not be installed.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50" name="Google Shape;350;g17701f003ed_0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607" y="4149163"/>
            <a:ext cx="428700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7701f003ed_0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7193" y="1542931"/>
            <a:ext cx="1033175" cy="9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17701f003ed_0_176"/>
          <p:cNvSpPr txBox="1"/>
          <p:nvPr/>
        </p:nvSpPr>
        <p:spPr>
          <a:xfrm>
            <a:off x="1701975" y="2667938"/>
            <a:ext cx="632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DBB76C"/>
                </a:solidFill>
              </a:rPr>
              <a:t>D</a:t>
            </a:r>
            <a:r>
              <a:rPr b="1" lang="en-US" sz="1700">
                <a:solidFill>
                  <a:srgbClr val="DBB76C"/>
                </a:solidFill>
              </a:rPr>
              <a:t>ecided to turn our attention back to the cloud server.</a:t>
            </a:r>
            <a:endParaRPr b="1" sz="1700">
              <a:solidFill>
                <a:srgbClr val="DBB76C"/>
              </a:solidFill>
            </a:endParaRPr>
          </a:p>
        </p:txBody>
      </p:sp>
      <p:sp>
        <p:nvSpPr>
          <p:cNvPr id="353" name="Google Shape;353;g17701f003ed_0_176"/>
          <p:cNvSpPr/>
          <p:nvPr/>
        </p:nvSpPr>
        <p:spPr>
          <a:xfrm>
            <a:off x="3604525" y="386250"/>
            <a:ext cx="3729600" cy="1721100"/>
          </a:xfrm>
          <a:prstGeom prst="cloudCallout">
            <a:avLst>
              <a:gd fmla="val -63355" name="adj1"/>
              <a:gd fmla="val 53361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g17701f003ed_0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6838" y="875474"/>
            <a:ext cx="2620525" cy="6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7701f003ed_0_242"/>
          <p:cNvSpPr txBox="1"/>
          <p:nvPr/>
        </p:nvSpPr>
        <p:spPr>
          <a:xfrm rot="2700000">
            <a:off x="378951" y="1733836"/>
            <a:ext cx="1196849" cy="1196849"/>
          </a:xfrm>
          <a:prstGeom prst="rect">
            <a:avLst/>
          </a:prstGeom>
          <a:solidFill>
            <a:srgbClr val="DBB76C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17701f003ed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12" y="1928338"/>
            <a:ext cx="1743531" cy="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7701f003ed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226" y="2506397"/>
            <a:ext cx="1698575" cy="169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7701f003ed_0_242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2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</a:t>
            </a:r>
            <a:endParaRPr sz="2000"/>
          </a:p>
        </p:txBody>
      </p:sp>
      <p:sp>
        <p:nvSpPr>
          <p:cNvPr id="363" name="Google Shape;363;g17701f003ed_0_242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g17701f003ed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7701f003ed_0_242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66" name="Google Shape;366;g17701f003ed_0_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250" y="2983746"/>
            <a:ext cx="1034775" cy="10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7701f003ed_0_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3575" y="1312631"/>
            <a:ext cx="930025" cy="8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7701f003ed_0_242"/>
          <p:cNvSpPr txBox="1"/>
          <p:nvPr/>
        </p:nvSpPr>
        <p:spPr>
          <a:xfrm>
            <a:off x="5389100" y="1635838"/>
            <a:ext cx="465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B</a:t>
            </a:r>
            <a:r>
              <a:rPr lang="en-US" sz="1200">
                <a:solidFill>
                  <a:schemeClr val="lt1"/>
                </a:solidFill>
              </a:rPr>
              <a:t>ut it </a:t>
            </a:r>
            <a:r>
              <a:rPr lang="en-US" sz="1200">
                <a:solidFill>
                  <a:schemeClr val="lt1"/>
                </a:solidFill>
              </a:rPr>
              <a:t>always show disconnected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69" name="Google Shape;369;g17701f003ed_0_2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6394" y="1606150"/>
            <a:ext cx="428700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7701f003ed_0_2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3450" y="2739075"/>
            <a:ext cx="641500" cy="6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7701f003ed_0_242"/>
          <p:cNvSpPr txBox="1"/>
          <p:nvPr/>
        </p:nvSpPr>
        <p:spPr>
          <a:xfrm>
            <a:off x="5389100" y="2875175"/>
            <a:ext cx="465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</a:t>
            </a:r>
            <a:r>
              <a:rPr lang="en-US" sz="1200">
                <a:solidFill>
                  <a:schemeClr val="lt1"/>
                </a:solidFill>
              </a:rPr>
              <a:t>ebugged the Rak’s Internet connection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72" name="Google Shape;372;g17701f003ed_0_242"/>
          <p:cNvSpPr txBox="1"/>
          <p:nvPr/>
        </p:nvSpPr>
        <p:spPr>
          <a:xfrm>
            <a:off x="5334225" y="3979325"/>
            <a:ext cx="453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C</a:t>
            </a:r>
            <a:r>
              <a:rPr lang="en-US" sz="1200">
                <a:solidFill>
                  <a:schemeClr val="lt1"/>
                </a:solidFill>
              </a:rPr>
              <a:t>onnected to The Things Network again,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the gateway’s status said connected-!!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73" name="Google Shape;373;g17701f003ed_0_2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12738" y="4004913"/>
            <a:ext cx="502925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7701f003ed_0_242"/>
          <p:cNvSpPr txBox="1"/>
          <p:nvPr/>
        </p:nvSpPr>
        <p:spPr>
          <a:xfrm>
            <a:off x="1459700" y="766075"/>
            <a:ext cx="636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DBB76C"/>
                </a:solidFill>
              </a:rPr>
              <a:t>T</a:t>
            </a:r>
            <a:r>
              <a:rPr b="1" lang="en-US" sz="1700">
                <a:solidFill>
                  <a:srgbClr val="DBB76C"/>
                </a:solidFill>
              </a:rPr>
              <a:t>ried to connect the RAK7249 gateway to The Things stack</a:t>
            </a:r>
            <a:endParaRPr b="1" sz="1700">
              <a:solidFill>
                <a:srgbClr val="DBB76C"/>
              </a:solidFill>
            </a:endParaRPr>
          </a:p>
        </p:txBody>
      </p:sp>
      <p:pic>
        <p:nvPicPr>
          <p:cNvPr id="375" name="Google Shape;375;g17701f003ed_0_2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6386725" y="2215797"/>
            <a:ext cx="308349" cy="3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7701f003ed_0_2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6386725" y="3457722"/>
            <a:ext cx="308349" cy="3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691a7975c5_0_94"/>
          <p:cNvSpPr txBox="1"/>
          <p:nvPr/>
        </p:nvSpPr>
        <p:spPr>
          <a:xfrm>
            <a:off x="428625" y="79375"/>
            <a:ext cx="34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3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Esp32 – Gateway</a:t>
            </a:r>
            <a:endParaRPr sz="2000"/>
          </a:p>
        </p:txBody>
      </p:sp>
      <p:sp>
        <p:nvSpPr>
          <p:cNvPr id="382" name="Google Shape;382;g1691a7975c5_0_94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1691a7975c5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691a7975c5_0_94"/>
          <p:cNvSpPr/>
          <p:nvPr/>
        </p:nvSpPr>
        <p:spPr>
          <a:xfrm>
            <a:off x="3464262" y="1319686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1691a7975c5_0_94"/>
          <p:cNvSpPr/>
          <p:nvPr/>
        </p:nvSpPr>
        <p:spPr>
          <a:xfrm>
            <a:off x="7257212" y="1395724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1691a7975c5_0_94"/>
          <p:cNvSpPr txBox="1"/>
          <p:nvPr/>
        </p:nvSpPr>
        <p:spPr>
          <a:xfrm>
            <a:off x="5125525" y="3440750"/>
            <a:ext cx="1653000" cy="600300"/>
          </a:xfrm>
          <a:prstGeom prst="rect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FFFFFF"/>
                </a:solidFill>
              </a:rPr>
              <a:t>Low-cost &amp; Low-power system on a chip microcontrollers</a:t>
            </a:r>
            <a:endParaRPr sz="1100"/>
          </a:p>
        </p:txBody>
      </p:sp>
      <p:sp>
        <p:nvSpPr>
          <p:cNvPr id="387" name="Google Shape;387;g1691a7975c5_0_94"/>
          <p:cNvSpPr/>
          <p:nvPr/>
        </p:nvSpPr>
        <p:spPr>
          <a:xfrm>
            <a:off x="5401612" y="1319674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1691a7975c5_0_94"/>
          <p:cNvSpPr txBox="1"/>
          <p:nvPr/>
        </p:nvSpPr>
        <p:spPr>
          <a:xfrm>
            <a:off x="3174700" y="3440750"/>
            <a:ext cx="1752600" cy="600300"/>
          </a:xfrm>
          <a:prstGeom prst="rect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Wide Range of applications can be targeted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89" name="Google Shape;389;g1691a7975c5_0_94"/>
          <p:cNvSpPr txBox="1"/>
          <p:nvPr/>
        </p:nvSpPr>
        <p:spPr>
          <a:xfrm>
            <a:off x="6973975" y="3440750"/>
            <a:ext cx="1752600" cy="600300"/>
          </a:xfrm>
          <a:prstGeom prst="rect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FFFFFF"/>
                </a:solidFill>
              </a:rPr>
              <a:t>Wide operating temperature </a:t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FFFFFF"/>
                </a:solidFill>
              </a:rPr>
              <a:t>(-104</a:t>
            </a:r>
            <a:r>
              <a:rPr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℉ ~ 221</a:t>
            </a:r>
            <a:r>
              <a:rPr lang="en-US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℉)</a:t>
            </a:r>
            <a:endParaRPr sz="1100">
              <a:solidFill>
                <a:srgbClr val="FFFFFF"/>
              </a:solidFill>
            </a:endParaRPr>
          </a:p>
        </p:txBody>
      </p:sp>
      <p:cxnSp>
        <p:nvCxnSpPr>
          <p:cNvPr id="390" name="Google Shape;390;g1691a7975c5_0_94"/>
          <p:cNvCxnSpPr/>
          <p:nvPr/>
        </p:nvCxnSpPr>
        <p:spPr>
          <a:xfrm>
            <a:off x="3074275" y="1287787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91" name="Google Shape;391;g1691a7975c5_0_94"/>
          <p:cNvCxnSpPr/>
          <p:nvPr/>
        </p:nvCxnSpPr>
        <p:spPr>
          <a:xfrm>
            <a:off x="5027737" y="1287787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92" name="Google Shape;392;g1691a7975c5_0_94"/>
          <p:cNvCxnSpPr/>
          <p:nvPr/>
        </p:nvCxnSpPr>
        <p:spPr>
          <a:xfrm>
            <a:off x="6876338" y="1287787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93" name="Google Shape;393;g1691a7975c5_0_94"/>
          <p:cNvCxnSpPr/>
          <p:nvPr/>
        </p:nvCxnSpPr>
        <p:spPr>
          <a:xfrm>
            <a:off x="8824200" y="1287787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94" name="Google Shape;394;g1691a7975c5_0_94"/>
          <p:cNvSpPr txBox="1"/>
          <p:nvPr/>
        </p:nvSpPr>
        <p:spPr>
          <a:xfrm>
            <a:off x="5350937" y="2543650"/>
            <a:ext cx="128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Low-cost &amp; </a:t>
            </a:r>
            <a:endParaRPr b="1" sz="1600">
              <a:solidFill>
                <a:srgbClr val="DBB76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Low-power</a:t>
            </a:r>
            <a:endParaRPr b="1" sz="1600">
              <a:solidFill>
                <a:srgbClr val="DBB76C"/>
              </a:solidFill>
            </a:endParaRPr>
          </a:p>
        </p:txBody>
      </p:sp>
      <p:sp>
        <p:nvSpPr>
          <p:cNvPr id="395" name="Google Shape;395;g1691a7975c5_0_94"/>
          <p:cNvSpPr txBox="1"/>
          <p:nvPr/>
        </p:nvSpPr>
        <p:spPr>
          <a:xfrm>
            <a:off x="3408825" y="2543663"/>
            <a:ext cx="12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Wifi &amp; Bluetooth</a:t>
            </a:r>
            <a:endParaRPr b="1" sz="1600">
              <a:solidFill>
                <a:srgbClr val="DBB76C"/>
              </a:solidFill>
            </a:endParaRPr>
          </a:p>
        </p:txBody>
      </p:sp>
      <p:sp>
        <p:nvSpPr>
          <p:cNvPr id="396" name="Google Shape;396;g1691a7975c5_0_94"/>
          <p:cNvSpPr txBox="1"/>
          <p:nvPr/>
        </p:nvSpPr>
        <p:spPr>
          <a:xfrm>
            <a:off x="7095763" y="2577175"/>
            <a:ext cx="150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Temperature range</a:t>
            </a:r>
            <a:endParaRPr/>
          </a:p>
        </p:txBody>
      </p:sp>
      <p:pic>
        <p:nvPicPr>
          <p:cNvPr id="397" name="Google Shape;397;g1691a7975c5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800" y="1407463"/>
            <a:ext cx="1014900" cy="10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8" name="Google Shape;398;g1691a7975c5_0_94"/>
          <p:cNvSpPr txBox="1"/>
          <p:nvPr/>
        </p:nvSpPr>
        <p:spPr>
          <a:xfrm>
            <a:off x="327600" y="810413"/>
            <a:ext cx="175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2500">
                <a:solidFill>
                  <a:srgbClr val="DBB76C"/>
                </a:solidFill>
              </a:rPr>
              <a:t>[Esp32]</a:t>
            </a:r>
            <a:endParaRPr sz="2500">
              <a:solidFill>
                <a:srgbClr val="DBB76C"/>
              </a:solidFill>
            </a:endParaRPr>
          </a:p>
        </p:txBody>
      </p:sp>
      <p:pic>
        <p:nvPicPr>
          <p:cNvPr id="399" name="Google Shape;399;g1691a7975c5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025" y="1407463"/>
            <a:ext cx="1014900" cy="101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0" name="Google Shape;400;g1691a7975c5_0_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2822" y="1483513"/>
            <a:ext cx="1014900" cy="10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1" name="Google Shape;401;g1691a7975c5_0_94"/>
          <p:cNvSpPr/>
          <p:nvPr/>
        </p:nvSpPr>
        <p:spPr>
          <a:xfrm>
            <a:off x="215303" y="1618252"/>
            <a:ext cx="2469000" cy="24690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g1691a7975c5_0_94"/>
          <p:cNvPicPr preferRelativeResize="0"/>
          <p:nvPr/>
        </p:nvPicPr>
        <p:blipFill rotWithShape="1">
          <a:blip r:embed="rId7">
            <a:alphaModFix/>
          </a:blip>
          <a:srcRect b="24110" l="0" r="0" t="18605"/>
          <a:stretch/>
        </p:blipFill>
        <p:spPr>
          <a:xfrm>
            <a:off x="327606" y="1730566"/>
            <a:ext cx="2244300" cy="224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g1691a7975c5_0_163"/>
          <p:cNvCxnSpPr>
            <a:stCxn id="408" idx="6"/>
            <a:endCxn id="409" idx="2"/>
          </p:cNvCxnSpPr>
          <p:nvPr/>
        </p:nvCxnSpPr>
        <p:spPr>
          <a:xfrm>
            <a:off x="5203847" y="1256640"/>
            <a:ext cx="2127000" cy="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10" name="Google Shape;410;g1691a7975c5_0_163"/>
          <p:cNvSpPr txBox="1"/>
          <p:nvPr/>
        </p:nvSpPr>
        <p:spPr>
          <a:xfrm>
            <a:off x="428625" y="79375"/>
            <a:ext cx="34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3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Esp32 – Gateway</a:t>
            </a:r>
            <a:endParaRPr/>
          </a:p>
        </p:txBody>
      </p:sp>
      <p:sp>
        <p:nvSpPr>
          <p:cNvPr id="411" name="Google Shape;411;g1691a7975c5_0_163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1691a7975c5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691a7975c5_0_163"/>
          <p:cNvSpPr txBox="1"/>
          <p:nvPr/>
        </p:nvSpPr>
        <p:spPr>
          <a:xfrm>
            <a:off x="327600" y="810413"/>
            <a:ext cx="175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2500">
                <a:solidFill>
                  <a:srgbClr val="DBB76C"/>
                </a:solidFill>
              </a:rPr>
              <a:t>[Esp32]</a:t>
            </a:r>
            <a:endParaRPr sz="2500">
              <a:solidFill>
                <a:srgbClr val="DBB76C"/>
              </a:solidFill>
            </a:endParaRPr>
          </a:p>
        </p:txBody>
      </p:sp>
      <p:pic>
        <p:nvPicPr>
          <p:cNvPr id="414" name="Google Shape;414;g1691a7975c5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63" y="2279725"/>
            <a:ext cx="8485477" cy="23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691a7975c5_0_163"/>
          <p:cNvSpPr/>
          <p:nvPr/>
        </p:nvSpPr>
        <p:spPr>
          <a:xfrm>
            <a:off x="3719840" y="479577"/>
            <a:ext cx="1554600" cy="15546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1691a7975c5_0_163"/>
          <p:cNvPicPr preferRelativeResize="0"/>
          <p:nvPr/>
        </p:nvPicPr>
        <p:blipFill rotWithShape="1">
          <a:blip r:embed="rId5">
            <a:alphaModFix/>
          </a:blip>
          <a:srcRect b="24110" l="0" r="0" t="18605"/>
          <a:stretch/>
        </p:blipFill>
        <p:spPr>
          <a:xfrm>
            <a:off x="3790547" y="550290"/>
            <a:ext cx="1413300" cy="14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6" name="Google Shape;416;g1691a7975c5_0_163"/>
          <p:cNvSpPr/>
          <p:nvPr/>
        </p:nvSpPr>
        <p:spPr>
          <a:xfrm>
            <a:off x="7260140" y="479577"/>
            <a:ext cx="1554600" cy="15546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g1691a7975c5_0_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0740" y="548275"/>
            <a:ext cx="1417200" cy="141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7" name="Google Shape;417;g1691a7975c5_0_163"/>
          <p:cNvSpPr/>
          <p:nvPr/>
        </p:nvSpPr>
        <p:spPr>
          <a:xfrm>
            <a:off x="5042375" y="2427425"/>
            <a:ext cx="2175900" cy="2163300"/>
          </a:xfrm>
          <a:prstGeom prst="rect">
            <a:avLst/>
          </a:prstGeom>
          <a:noFill/>
          <a:ln cap="flat" cmpd="sng" w="28575">
            <a:solidFill>
              <a:srgbClr val="DBB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g1691a7975c5_0_163"/>
          <p:cNvPicPr preferRelativeResize="0"/>
          <p:nvPr/>
        </p:nvPicPr>
        <p:blipFill rotWithShape="1">
          <a:blip r:embed="rId7">
            <a:alphaModFix/>
          </a:blip>
          <a:srcRect b="2095" l="2997" r="0" t="0"/>
          <a:stretch/>
        </p:blipFill>
        <p:spPr>
          <a:xfrm>
            <a:off x="5131475" y="2518288"/>
            <a:ext cx="1997700" cy="1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691a7975c5_0_198"/>
          <p:cNvSpPr/>
          <p:nvPr/>
        </p:nvSpPr>
        <p:spPr>
          <a:xfrm>
            <a:off x="730425" y="2956225"/>
            <a:ext cx="7743000" cy="1188900"/>
          </a:xfrm>
          <a:prstGeom prst="rect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691a7975c5_0_198"/>
          <p:cNvSpPr/>
          <p:nvPr/>
        </p:nvSpPr>
        <p:spPr>
          <a:xfrm>
            <a:off x="7418415" y="651952"/>
            <a:ext cx="1554600" cy="15546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g1691a7975c5_0_198"/>
          <p:cNvCxnSpPr>
            <a:stCxn id="426" idx="6"/>
            <a:endCxn id="427" idx="2"/>
          </p:cNvCxnSpPr>
          <p:nvPr/>
        </p:nvCxnSpPr>
        <p:spPr>
          <a:xfrm flipH="1" rot="10800000">
            <a:off x="5354065" y="1428950"/>
            <a:ext cx="1660800" cy="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28" name="Google Shape;428;g1691a7975c5_0_198"/>
          <p:cNvSpPr txBox="1"/>
          <p:nvPr/>
        </p:nvSpPr>
        <p:spPr>
          <a:xfrm>
            <a:off x="428625" y="79375"/>
            <a:ext cx="35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4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 – Raspberry pi</a:t>
            </a:r>
            <a:endParaRPr/>
          </a:p>
        </p:txBody>
      </p:sp>
      <p:sp>
        <p:nvSpPr>
          <p:cNvPr id="429" name="Google Shape;429;g1691a7975c5_0_198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g1691a7975c5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691a7975c5_0_198"/>
          <p:cNvSpPr txBox="1"/>
          <p:nvPr/>
        </p:nvSpPr>
        <p:spPr>
          <a:xfrm>
            <a:off x="327600" y="810413"/>
            <a:ext cx="175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2500">
                <a:solidFill>
                  <a:srgbClr val="DBB76C"/>
                </a:solidFill>
              </a:rPr>
              <a:t>[MQTT]</a:t>
            </a:r>
            <a:endParaRPr sz="2500">
              <a:solidFill>
                <a:srgbClr val="DBB76C"/>
              </a:solidFill>
            </a:endParaRPr>
          </a:p>
        </p:txBody>
      </p:sp>
      <p:sp>
        <p:nvSpPr>
          <p:cNvPr id="432" name="Google Shape;432;g1691a7975c5_0_198"/>
          <p:cNvSpPr/>
          <p:nvPr/>
        </p:nvSpPr>
        <p:spPr>
          <a:xfrm>
            <a:off x="3878115" y="651952"/>
            <a:ext cx="1554600" cy="15546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g1691a7975c5_0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865" y="720650"/>
            <a:ext cx="1417200" cy="141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3" name="Google Shape;433;g1691a7975c5_0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115" y="720650"/>
            <a:ext cx="1417200" cy="141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4" name="Google Shape;434;g1691a7975c5_0_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6975" y="1068310"/>
            <a:ext cx="1417200" cy="360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g1691a7975c5_0_198"/>
          <p:cNvCxnSpPr>
            <a:stCxn id="426" idx="6"/>
            <a:endCxn id="436" idx="2"/>
          </p:cNvCxnSpPr>
          <p:nvPr/>
        </p:nvCxnSpPr>
        <p:spPr>
          <a:xfrm>
            <a:off x="5354065" y="1429250"/>
            <a:ext cx="2135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37" name="Google Shape;437;g1691a7975c5_0_198"/>
          <p:cNvSpPr/>
          <p:nvPr/>
        </p:nvSpPr>
        <p:spPr>
          <a:xfrm>
            <a:off x="3446550" y="3173575"/>
            <a:ext cx="2250900" cy="754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MQTT Broker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(Mosquitto)</a:t>
            </a:r>
            <a:endParaRPr b="1" sz="1500"/>
          </a:p>
        </p:txBody>
      </p:sp>
      <p:sp>
        <p:nvSpPr>
          <p:cNvPr id="438" name="Google Shape;438;g1691a7975c5_0_198"/>
          <p:cNvSpPr/>
          <p:nvPr/>
        </p:nvSpPr>
        <p:spPr>
          <a:xfrm>
            <a:off x="881125" y="3173575"/>
            <a:ext cx="1554600" cy="754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Publisher</a:t>
            </a:r>
            <a:endParaRPr b="1" sz="1500"/>
          </a:p>
        </p:txBody>
      </p:sp>
      <p:sp>
        <p:nvSpPr>
          <p:cNvPr id="439" name="Google Shape;439;g1691a7975c5_0_198"/>
          <p:cNvSpPr/>
          <p:nvPr/>
        </p:nvSpPr>
        <p:spPr>
          <a:xfrm>
            <a:off x="6708275" y="3173575"/>
            <a:ext cx="1554600" cy="754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Subscriber</a:t>
            </a:r>
            <a:endParaRPr b="1" sz="1500"/>
          </a:p>
        </p:txBody>
      </p:sp>
      <p:cxnSp>
        <p:nvCxnSpPr>
          <p:cNvPr id="440" name="Google Shape;440;g1691a7975c5_0_198"/>
          <p:cNvCxnSpPr>
            <a:stCxn id="438" idx="3"/>
            <a:endCxn id="437" idx="1"/>
          </p:cNvCxnSpPr>
          <p:nvPr/>
        </p:nvCxnSpPr>
        <p:spPr>
          <a:xfrm>
            <a:off x="2435725" y="3550675"/>
            <a:ext cx="1010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stealth"/>
            <a:tailEnd len="med" w="med" type="stealth"/>
          </a:ln>
        </p:spPr>
      </p:cxnSp>
      <p:cxnSp>
        <p:nvCxnSpPr>
          <p:cNvPr id="441" name="Google Shape;441;g1691a7975c5_0_198"/>
          <p:cNvCxnSpPr>
            <a:stCxn id="437" idx="3"/>
            <a:endCxn id="439" idx="1"/>
          </p:cNvCxnSpPr>
          <p:nvPr/>
        </p:nvCxnSpPr>
        <p:spPr>
          <a:xfrm>
            <a:off x="5697450" y="3550675"/>
            <a:ext cx="1010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stealth"/>
            <a:tailEnd len="med" w="med" type="stealth"/>
          </a:ln>
        </p:spPr>
      </p:cxnSp>
      <p:sp>
        <p:nvSpPr>
          <p:cNvPr id="442" name="Google Shape;442;g1691a7975c5_0_198"/>
          <p:cNvSpPr txBox="1"/>
          <p:nvPr/>
        </p:nvSpPr>
        <p:spPr>
          <a:xfrm>
            <a:off x="2538549" y="3319825"/>
            <a:ext cx="8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Connect</a:t>
            </a:r>
            <a:endParaRPr sz="12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Publish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43" name="Google Shape;443;g1691a7975c5_0_198"/>
          <p:cNvSpPr txBox="1"/>
          <p:nvPr/>
        </p:nvSpPr>
        <p:spPr>
          <a:xfrm>
            <a:off x="5748962" y="3319825"/>
            <a:ext cx="9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Connect</a:t>
            </a:r>
            <a:endParaRPr sz="12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Subscribe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44" name="Google Shape;444;g1691a7975c5_0_198"/>
          <p:cNvSpPr txBox="1"/>
          <p:nvPr/>
        </p:nvSpPr>
        <p:spPr>
          <a:xfrm>
            <a:off x="263075" y="1325563"/>
            <a:ext cx="4840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Message Queuing Telemetry Transport</a:t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Light weight </a:t>
            </a:r>
            <a:r>
              <a:rPr lang="en-US" sz="1500">
                <a:solidFill>
                  <a:srgbClr val="FFFFFF"/>
                </a:solidFill>
              </a:rPr>
              <a:t>Machine - Machine </a:t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Minimum power &amp; packet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445" name="Google Shape;445;g1691a7975c5_0_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187" y="1344891"/>
            <a:ext cx="238350" cy="2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691a7975c5_0_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187" y="1656528"/>
            <a:ext cx="238350" cy="2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691a7975c5_0_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187" y="1968191"/>
            <a:ext cx="238350" cy="2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691a7975c5_0_259"/>
          <p:cNvSpPr/>
          <p:nvPr/>
        </p:nvSpPr>
        <p:spPr>
          <a:xfrm>
            <a:off x="428692" y="1417237"/>
            <a:ext cx="1828800" cy="18288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1691a7975c5_0_259"/>
          <p:cNvSpPr txBox="1"/>
          <p:nvPr/>
        </p:nvSpPr>
        <p:spPr>
          <a:xfrm>
            <a:off x="428700" y="78450"/>
            <a:ext cx="35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5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Acoustic Sensor</a:t>
            </a:r>
            <a:endParaRPr/>
          </a:p>
        </p:txBody>
      </p:sp>
      <p:sp>
        <p:nvSpPr>
          <p:cNvPr id="454" name="Google Shape;454;g1691a7975c5_0_259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1691a7975c5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691a7975c5_0_259"/>
          <p:cNvSpPr/>
          <p:nvPr/>
        </p:nvSpPr>
        <p:spPr>
          <a:xfrm>
            <a:off x="5778487" y="2295937"/>
            <a:ext cx="557212" cy="1214436"/>
          </a:xfrm>
          <a:custGeom>
            <a:rect b="b" l="l" r="r" t="t"/>
            <a:pathLst>
              <a:path extrusionOk="0" h="3093" w="1420">
                <a:moveTo>
                  <a:pt x="556" y="2215"/>
                </a:moveTo>
                <a:cubicBezTo>
                  <a:pt x="638" y="2147"/>
                  <a:pt x="715" y="2070"/>
                  <a:pt x="783" y="1985"/>
                </a:cubicBezTo>
                <a:cubicBezTo>
                  <a:pt x="852" y="1900"/>
                  <a:pt x="912" y="1806"/>
                  <a:pt x="964" y="1706"/>
                </a:cubicBezTo>
                <a:cubicBezTo>
                  <a:pt x="1015" y="1607"/>
                  <a:pt x="1057" y="1500"/>
                  <a:pt x="1087" y="1390"/>
                </a:cubicBezTo>
                <a:cubicBezTo>
                  <a:pt x="1118" y="1279"/>
                  <a:pt x="1138" y="1164"/>
                  <a:pt x="1145" y="1047"/>
                </a:cubicBezTo>
                <a:cubicBezTo>
                  <a:pt x="1153" y="929"/>
                  <a:pt x="1148" y="810"/>
                  <a:pt x="1132" y="691"/>
                </a:cubicBezTo>
                <a:cubicBezTo>
                  <a:pt x="1115" y="572"/>
                  <a:pt x="1086" y="453"/>
                  <a:pt x="1045" y="337"/>
                </a:cubicBezTo>
                <a:cubicBezTo>
                  <a:pt x="1003" y="221"/>
                  <a:pt x="950" y="108"/>
                  <a:pt x="884" y="0"/>
                </a:cubicBezTo>
                <a:cubicBezTo>
                  <a:pt x="971" y="91"/>
                  <a:pt x="1050" y="192"/>
                  <a:pt x="1118" y="301"/>
                </a:cubicBezTo>
                <a:cubicBezTo>
                  <a:pt x="1187" y="410"/>
                  <a:pt x="1245" y="527"/>
                  <a:pt x="1291" y="649"/>
                </a:cubicBezTo>
                <a:cubicBezTo>
                  <a:pt x="1337" y="772"/>
                  <a:pt x="1371" y="901"/>
                  <a:pt x="1392" y="1034"/>
                </a:cubicBezTo>
                <a:cubicBezTo>
                  <a:pt x="1412" y="1166"/>
                  <a:pt x="1420" y="1302"/>
                  <a:pt x="1413" y="1439"/>
                </a:cubicBezTo>
                <a:cubicBezTo>
                  <a:pt x="1406" y="1576"/>
                  <a:pt x="1385" y="1713"/>
                  <a:pt x="1350" y="1848"/>
                </a:cubicBezTo>
                <a:cubicBezTo>
                  <a:pt x="1315" y="1983"/>
                  <a:pt x="1266" y="2116"/>
                  <a:pt x="1203" y="2244"/>
                </a:cubicBezTo>
                <a:cubicBezTo>
                  <a:pt x="1141" y="2372"/>
                  <a:pt x="1065" y="2494"/>
                  <a:pt x="976" y="2609"/>
                </a:cubicBezTo>
                <a:cubicBezTo>
                  <a:pt x="952" y="2640"/>
                  <a:pt x="927" y="2670"/>
                  <a:pt x="902" y="2699"/>
                </a:cubicBezTo>
                <a:cubicBezTo>
                  <a:pt x="1187" y="3018"/>
                  <a:pt x="1187" y="3018"/>
                  <a:pt x="1187" y="3018"/>
                </a:cubicBezTo>
                <a:cubicBezTo>
                  <a:pt x="0" y="3093"/>
                  <a:pt x="0" y="3093"/>
                  <a:pt x="0" y="3093"/>
                </a:cubicBezTo>
                <a:cubicBezTo>
                  <a:pt x="202" y="1918"/>
                  <a:pt x="202" y="1918"/>
                  <a:pt x="202" y="1918"/>
                </a:cubicBezTo>
                <a:cubicBezTo>
                  <a:pt x="504" y="2256"/>
                  <a:pt x="504" y="2256"/>
                  <a:pt x="504" y="2256"/>
                </a:cubicBezTo>
                <a:cubicBezTo>
                  <a:pt x="522" y="2242"/>
                  <a:pt x="539" y="2229"/>
                  <a:pt x="556" y="2215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1691a7975c5_0_259"/>
          <p:cNvSpPr/>
          <p:nvPr/>
        </p:nvSpPr>
        <p:spPr>
          <a:xfrm>
            <a:off x="3330562" y="2480087"/>
            <a:ext cx="901701" cy="1104900"/>
          </a:xfrm>
          <a:custGeom>
            <a:rect b="b" l="l" r="r" t="t"/>
            <a:pathLst>
              <a:path extrusionOk="0" h="2816" w="2298">
                <a:moveTo>
                  <a:pt x="0" y="922"/>
                </a:moveTo>
                <a:cubicBezTo>
                  <a:pt x="751" y="0"/>
                  <a:pt x="751" y="0"/>
                  <a:pt x="751" y="0"/>
                </a:cubicBezTo>
                <a:cubicBezTo>
                  <a:pt x="1476" y="945"/>
                  <a:pt x="1476" y="945"/>
                  <a:pt x="1476" y="945"/>
                </a:cubicBezTo>
                <a:cubicBezTo>
                  <a:pt x="1000" y="938"/>
                  <a:pt x="1000" y="938"/>
                  <a:pt x="1000" y="938"/>
                </a:cubicBezTo>
                <a:cubicBezTo>
                  <a:pt x="997" y="958"/>
                  <a:pt x="994" y="978"/>
                  <a:pt x="992" y="998"/>
                </a:cubicBezTo>
                <a:cubicBezTo>
                  <a:pt x="980" y="1104"/>
                  <a:pt x="979" y="1212"/>
                  <a:pt x="989" y="1321"/>
                </a:cubicBezTo>
                <a:cubicBezTo>
                  <a:pt x="999" y="1430"/>
                  <a:pt x="1020" y="1540"/>
                  <a:pt x="1053" y="1647"/>
                </a:cubicBezTo>
                <a:cubicBezTo>
                  <a:pt x="1085" y="1754"/>
                  <a:pt x="1129" y="1859"/>
                  <a:pt x="1185" y="1960"/>
                </a:cubicBezTo>
                <a:cubicBezTo>
                  <a:pt x="1240" y="2060"/>
                  <a:pt x="1306" y="2157"/>
                  <a:pt x="1382" y="2246"/>
                </a:cubicBezTo>
                <a:cubicBezTo>
                  <a:pt x="1459" y="2336"/>
                  <a:pt x="1545" y="2419"/>
                  <a:pt x="1640" y="2493"/>
                </a:cubicBezTo>
                <a:cubicBezTo>
                  <a:pt x="1735" y="2567"/>
                  <a:pt x="1838" y="2632"/>
                  <a:pt x="1949" y="2686"/>
                </a:cubicBezTo>
                <a:cubicBezTo>
                  <a:pt x="2059" y="2741"/>
                  <a:pt x="2176" y="2784"/>
                  <a:pt x="2298" y="2816"/>
                </a:cubicBezTo>
                <a:cubicBezTo>
                  <a:pt x="2172" y="2811"/>
                  <a:pt x="2046" y="2794"/>
                  <a:pt x="1921" y="2764"/>
                </a:cubicBezTo>
                <a:cubicBezTo>
                  <a:pt x="1796" y="2733"/>
                  <a:pt x="1673" y="2689"/>
                  <a:pt x="1554" y="2633"/>
                </a:cubicBezTo>
                <a:cubicBezTo>
                  <a:pt x="1436" y="2577"/>
                  <a:pt x="1322" y="2508"/>
                  <a:pt x="1215" y="2427"/>
                </a:cubicBezTo>
                <a:cubicBezTo>
                  <a:pt x="1107" y="2347"/>
                  <a:pt x="1007" y="2254"/>
                  <a:pt x="917" y="2151"/>
                </a:cubicBezTo>
                <a:cubicBezTo>
                  <a:pt x="827" y="2048"/>
                  <a:pt x="746" y="1935"/>
                  <a:pt x="677" y="1814"/>
                </a:cubicBezTo>
                <a:cubicBezTo>
                  <a:pt x="608" y="1693"/>
                  <a:pt x="551" y="1563"/>
                  <a:pt x="507" y="1428"/>
                </a:cubicBezTo>
                <a:cubicBezTo>
                  <a:pt x="463" y="1292"/>
                  <a:pt x="432" y="1151"/>
                  <a:pt x="416" y="1007"/>
                </a:cubicBezTo>
                <a:cubicBezTo>
                  <a:pt x="413" y="981"/>
                  <a:pt x="411" y="955"/>
                  <a:pt x="409" y="929"/>
                </a:cubicBezTo>
                <a:lnTo>
                  <a:pt x="0" y="922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1691a7975c5_0_259"/>
          <p:cNvSpPr/>
          <p:nvPr/>
        </p:nvSpPr>
        <p:spPr>
          <a:xfrm>
            <a:off x="576462" y="1851956"/>
            <a:ext cx="1510717" cy="620036"/>
          </a:xfrm>
          <a:custGeom>
            <a:rect b="b" l="l" r="r" t="t"/>
            <a:pathLst>
              <a:path extrusionOk="0" h="1343" w="3275">
                <a:moveTo>
                  <a:pt x="2317" y="903"/>
                </a:moveTo>
                <a:cubicBezTo>
                  <a:pt x="2272" y="872"/>
                  <a:pt x="2225" y="843"/>
                  <a:pt x="2176" y="816"/>
                </a:cubicBezTo>
                <a:cubicBezTo>
                  <a:pt x="2082" y="765"/>
                  <a:pt x="1982" y="723"/>
                  <a:pt x="1878" y="691"/>
                </a:cubicBezTo>
                <a:cubicBezTo>
                  <a:pt x="1773" y="660"/>
                  <a:pt x="1664" y="639"/>
                  <a:pt x="1552" y="629"/>
                </a:cubicBezTo>
                <a:cubicBezTo>
                  <a:pt x="1441" y="619"/>
                  <a:pt x="1326" y="620"/>
                  <a:pt x="1212" y="634"/>
                </a:cubicBezTo>
                <a:cubicBezTo>
                  <a:pt x="1098" y="647"/>
                  <a:pt x="984" y="672"/>
                  <a:pt x="872" y="709"/>
                </a:cubicBezTo>
                <a:cubicBezTo>
                  <a:pt x="760" y="745"/>
                  <a:pt x="651" y="794"/>
                  <a:pt x="547" y="854"/>
                </a:cubicBezTo>
                <a:cubicBezTo>
                  <a:pt x="443" y="914"/>
                  <a:pt x="344" y="986"/>
                  <a:pt x="252" y="1068"/>
                </a:cubicBezTo>
                <a:cubicBezTo>
                  <a:pt x="160" y="1150"/>
                  <a:pt x="75" y="1242"/>
                  <a:pt x="0" y="1343"/>
                </a:cubicBezTo>
                <a:cubicBezTo>
                  <a:pt x="52" y="1228"/>
                  <a:pt x="115" y="1117"/>
                  <a:pt x="190" y="1013"/>
                </a:cubicBezTo>
                <a:cubicBezTo>
                  <a:pt x="266" y="909"/>
                  <a:pt x="352" y="811"/>
                  <a:pt x="449" y="722"/>
                </a:cubicBezTo>
                <a:cubicBezTo>
                  <a:pt x="546" y="633"/>
                  <a:pt x="653" y="554"/>
                  <a:pt x="768" y="485"/>
                </a:cubicBezTo>
                <a:cubicBezTo>
                  <a:pt x="883" y="416"/>
                  <a:pt x="1006" y="359"/>
                  <a:pt x="1136" y="314"/>
                </a:cubicBezTo>
                <a:cubicBezTo>
                  <a:pt x="1265" y="269"/>
                  <a:pt x="1400" y="236"/>
                  <a:pt x="1538" y="218"/>
                </a:cubicBezTo>
                <a:cubicBezTo>
                  <a:pt x="1676" y="199"/>
                  <a:pt x="1818" y="195"/>
                  <a:pt x="1960" y="205"/>
                </a:cubicBezTo>
                <a:cubicBezTo>
                  <a:pt x="2102" y="215"/>
                  <a:pt x="2245" y="240"/>
                  <a:pt x="2384" y="279"/>
                </a:cubicBezTo>
                <a:cubicBezTo>
                  <a:pt x="2454" y="299"/>
                  <a:pt x="2523" y="323"/>
                  <a:pt x="2591" y="349"/>
                </a:cubicBezTo>
                <a:cubicBezTo>
                  <a:pt x="2596" y="351"/>
                  <a:pt x="2600" y="353"/>
                  <a:pt x="2604" y="355"/>
                </a:cubicBezTo>
                <a:cubicBezTo>
                  <a:pt x="2790" y="0"/>
                  <a:pt x="2790" y="0"/>
                  <a:pt x="2790" y="0"/>
                </a:cubicBezTo>
                <a:cubicBezTo>
                  <a:pt x="3275" y="1087"/>
                  <a:pt x="3275" y="1087"/>
                  <a:pt x="3275" y="1087"/>
                </a:cubicBezTo>
                <a:cubicBezTo>
                  <a:pt x="2104" y="1308"/>
                  <a:pt x="2104" y="1308"/>
                  <a:pt x="2104" y="1308"/>
                </a:cubicBezTo>
                <a:lnTo>
                  <a:pt x="2317" y="90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" name="Google Shape;459;g1691a7975c5_0_259"/>
          <p:cNvGrpSpPr/>
          <p:nvPr/>
        </p:nvGrpSpPr>
        <p:grpSpPr>
          <a:xfrm>
            <a:off x="2752627" y="1565636"/>
            <a:ext cx="1650946" cy="811183"/>
            <a:chOff x="2453390" y="1513522"/>
            <a:chExt cx="1650286" cy="810615"/>
          </a:xfrm>
        </p:grpSpPr>
        <p:sp>
          <p:nvSpPr>
            <p:cNvPr id="460" name="Google Shape;460;g1691a7975c5_0_259"/>
            <p:cNvSpPr/>
            <p:nvPr/>
          </p:nvSpPr>
          <p:spPr>
            <a:xfrm>
              <a:off x="2453390" y="1513522"/>
              <a:ext cx="1650286" cy="810615"/>
            </a:xfrm>
            <a:custGeom>
              <a:rect b="b" l="l" r="r" t="t"/>
              <a:pathLst>
                <a:path extrusionOk="0" h="2064" w="4209">
                  <a:moveTo>
                    <a:pt x="4026" y="1478"/>
                  </a:moveTo>
                  <a:cubicBezTo>
                    <a:pt x="3821" y="1438"/>
                    <a:pt x="3665" y="1462"/>
                    <a:pt x="3574" y="1866"/>
                  </a:cubicBezTo>
                  <a:cubicBezTo>
                    <a:pt x="3574" y="1993"/>
                    <a:pt x="3450" y="2064"/>
                    <a:pt x="3294" y="2064"/>
                  </a:cubicBezTo>
                  <a:cubicBezTo>
                    <a:pt x="282" y="2064"/>
                    <a:pt x="282" y="2064"/>
                    <a:pt x="282" y="2064"/>
                  </a:cubicBezTo>
                  <a:cubicBezTo>
                    <a:pt x="127" y="2064"/>
                    <a:pt x="0" y="1965"/>
                    <a:pt x="0" y="183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04"/>
                    <a:pt x="127" y="0"/>
                    <a:pt x="282" y="0"/>
                  </a:cubicBezTo>
                  <a:cubicBezTo>
                    <a:pt x="3294" y="0"/>
                    <a:pt x="3294" y="0"/>
                    <a:pt x="3294" y="0"/>
                  </a:cubicBezTo>
                  <a:cubicBezTo>
                    <a:pt x="3450" y="0"/>
                    <a:pt x="3576" y="104"/>
                    <a:pt x="3576" y="230"/>
                  </a:cubicBezTo>
                  <a:cubicBezTo>
                    <a:pt x="3576" y="210"/>
                    <a:pt x="3576" y="210"/>
                    <a:pt x="3576" y="210"/>
                  </a:cubicBezTo>
                  <a:cubicBezTo>
                    <a:pt x="3608" y="506"/>
                    <a:pt x="3534" y="1028"/>
                    <a:pt x="4163" y="1478"/>
                  </a:cubicBezTo>
                  <a:cubicBezTo>
                    <a:pt x="4209" y="1511"/>
                    <a:pt x="4189" y="1510"/>
                    <a:pt x="4026" y="1478"/>
                  </a:cubicBezTo>
                  <a:close/>
                </a:path>
              </a:pathLst>
            </a:custGeom>
            <a:solidFill>
              <a:srgbClr val="DBB7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g1691a7975c5_0_259"/>
            <p:cNvSpPr txBox="1"/>
            <p:nvPr/>
          </p:nvSpPr>
          <p:spPr>
            <a:xfrm>
              <a:off x="2453390" y="1759404"/>
              <a:ext cx="137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icrosoft Yahei"/>
                <a:buNone/>
              </a:pPr>
              <a:r>
                <a:rPr b="1" lang="en-US" sz="1500">
                  <a:solidFill>
                    <a:schemeClr val="lt1"/>
                  </a:solidFill>
                </a:rPr>
                <a:t>Audio Signal</a:t>
              </a:r>
              <a:endParaRPr b="1" sz="1500"/>
            </a:p>
          </p:txBody>
        </p:sp>
      </p:grpSp>
      <p:grpSp>
        <p:nvGrpSpPr>
          <p:cNvPr id="462" name="Google Shape;462;g1691a7975c5_0_259"/>
          <p:cNvGrpSpPr/>
          <p:nvPr/>
        </p:nvGrpSpPr>
        <p:grpSpPr>
          <a:xfrm>
            <a:off x="5527733" y="1359295"/>
            <a:ext cx="1408134" cy="1055672"/>
            <a:chOff x="5226991" y="1306025"/>
            <a:chExt cx="1408134" cy="1055461"/>
          </a:xfrm>
        </p:grpSpPr>
        <p:sp>
          <p:nvSpPr>
            <p:cNvPr id="463" name="Google Shape;463;g1691a7975c5_0_259"/>
            <p:cNvSpPr/>
            <p:nvPr/>
          </p:nvSpPr>
          <p:spPr>
            <a:xfrm>
              <a:off x="5231067" y="1306025"/>
              <a:ext cx="1404058" cy="1055461"/>
            </a:xfrm>
            <a:custGeom>
              <a:rect b="b" l="l" r="r" t="t"/>
              <a:pathLst>
                <a:path extrusionOk="0" h="2693" w="3580">
                  <a:moveTo>
                    <a:pt x="284" y="0"/>
                  </a:moveTo>
                  <a:cubicBezTo>
                    <a:pt x="3295" y="0"/>
                    <a:pt x="3295" y="0"/>
                    <a:pt x="3295" y="0"/>
                  </a:cubicBezTo>
                  <a:cubicBezTo>
                    <a:pt x="3451" y="0"/>
                    <a:pt x="3580" y="99"/>
                    <a:pt x="3580" y="226"/>
                  </a:cubicBezTo>
                  <a:cubicBezTo>
                    <a:pt x="3580" y="1834"/>
                    <a:pt x="3580" y="1834"/>
                    <a:pt x="3580" y="1834"/>
                  </a:cubicBezTo>
                  <a:cubicBezTo>
                    <a:pt x="3580" y="1960"/>
                    <a:pt x="3451" y="2060"/>
                    <a:pt x="3295" y="2060"/>
                  </a:cubicBezTo>
                  <a:cubicBezTo>
                    <a:pt x="2138" y="2060"/>
                    <a:pt x="2138" y="2060"/>
                    <a:pt x="2138" y="2060"/>
                  </a:cubicBezTo>
                  <a:cubicBezTo>
                    <a:pt x="1842" y="2088"/>
                    <a:pt x="1320" y="2019"/>
                    <a:pt x="870" y="2647"/>
                  </a:cubicBezTo>
                  <a:cubicBezTo>
                    <a:pt x="837" y="2693"/>
                    <a:pt x="838" y="2675"/>
                    <a:pt x="870" y="2511"/>
                  </a:cubicBezTo>
                  <a:cubicBezTo>
                    <a:pt x="910" y="2307"/>
                    <a:pt x="900" y="2108"/>
                    <a:pt x="489" y="2062"/>
                  </a:cubicBezTo>
                  <a:cubicBezTo>
                    <a:pt x="438" y="2057"/>
                    <a:pt x="283" y="2062"/>
                    <a:pt x="283" y="2062"/>
                  </a:cubicBezTo>
                  <a:cubicBezTo>
                    <a:pt x="127" y="2062"/>
                    <a:pt x="0" y="1960"/>
                    <a:pt x="0" y="1834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99"/>
                    <a:pt x="128" y="0"/>
                    <a:pt x="284" y="0"/>
                  </a:cubicBezTo>
                  <a:close/>
                </a:path>
              </a:pathLst>
            </a:custGeom>
            <a:solidFill>
              <a:srgbClr val="DBB7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g1691a7975c5_0_259"/>
            <p:cNvSpPr txBox="1"/>
            <p:nvPr/>
          </p:nvSpPr>
          <p:spPr>
            <a:xfrm>
              <a:off x="5226991" y="1547274"/>
              <a:ext cx="1376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icrosoft Yahei"/>
                <a:buNone/>
              </a:pPr>
              <a:r>
                <a:rPr b="1" lang="en-US" sz="1500">
                  <a:solidFill>
                    <a:schemeClr val="lt1"/>
                  </a:solidFill>
                </a:rPr>
                <a:t>Spectrum</a:t>
              </a:r>
              <a:endParaRPr b="1" sz="1500"/>
            </a:p>
          </p:txBody>
        </p:sp>
      </p:grpSp>
      <p:grpSp>
        <p:nvGrpSpPr>
          <p:cNvPr id="465" name="Google Shape;465;g1691a7975c5_0_259"/>
          <p:cNvGrpSpPr/>
          <p:nvPr/>
        </p:nvGrpSpPr>
        <p:grpSpPr>
          <a:xfrm>
            <a:off x="4295770" y="3240505"/>
            <a:ext cx="1403387" cy="1057277"/>
            <a:chOff x="3995776" y="3187321"/>
            <a:chExt cx="1404089" cy="1058230"/>
          </a:xfrm>
        </p:grpSpPr>
        <p:sp>
          <p:nvSpPr>
            <p:cNvPr id="466" name="Google Shape;466;g1691a7975c5_0_259"/>
            <p:cNvSpPr/>
            <p:nvPr/>
          </p:nvSpPr>
          <p:spPr>
            <a:xfrm>
              <a:off x="3995776" y="3187321"/>
              <a:ext cx="1404058" cy="1058230"/>
            </a:xfrm>
            <a:custGeom>
              <a:rect b="b" l="l" r="r" t="t"/>
              <a:pathLst>
                <a:path extrusionOk="0" h="2698" w="3580">
                  <a:moveTo>
                    <a:pt x="284" y="2698"/>
                  </a:moveTo>
                  <a:cubicBezTo>
                    <a:pt x="3295" y="2698"/>
                    <a:pt x="3295" y="2698"/>
                    <a:pt x="3295" y="2698"/>
                  </a:cubicBezTo>
                  <a:cubicBezTo>
                    <a:pt x="3451" y="2698"/>
                    <a:pt x="3580" y="2594"/>
                    <a:pt x="3580" y="2467"/>
                  </a:cubicBezTo>
                  <a:cubicBezTo>
                    <a:pt x="3580" y="859"/>
                    <a:pt x="3580" y="859"/>
                    <a:pt x="3580" y="859"/>
                  </a:cubicBezTo>
                  <a:cubicBezTo>
                    <a:pt x="3580" y="733"/>
                    <a:pt x="3451" y="634"/>
                    <a:pt x="3295" y="634"/>
                  </a:cubicBezTo>
                  <a:cubicBezTo>
                    <a:pt x="2138" y="634"/>
                    <a:pt x="2138" y="634"/>
                    <a:pt x="2138" y="634"/>
                  </a:cubicBezTo>
                  <a:cubicBezTo>
                    <a:pt x="1843" y="602"/>
                    <a:pt x="1320" y="675"/>
                    <a:pt x="870" y="46"/>
                  </a:cubicBezTo>
                  <a:cubicBezTo>
                    <a:pt x="837" y="0"/>
                    <a:pt x="838" y="18"/>
                    <a:pt x="870" y="182"/>
                  </a:cubicBezTo>
                  <a:cubicBezTo>
                    <a:pt x="910" y="387"/>
                    <a:pt x="901" y="585"/>
                    <a:pt x="489" y="631"/>
                  </a:cubicBezTo>
                  <a:cubicBezTo>
                    <a:pt x="438" y="637"/>
                    <a:pt x="283" y="631"/>
                    <a:pt x="283" y="631"/>
                  </a:cubicBezTo>
                  <a:cubicBezTo>
                    <a:pt x="127" y="631"/>
                    <a:pt x="0" y="733"/>
                    <a:pt x="0" y="859"/>
                  </a:cubicBezTo>
                  <a:cubicBezTo>
                    <a:pt x="0" y="2467"/>
                    <a:pt x="0" y="2467"/>
                    <a:pt x="0" y="2467"/>
                  </a:cubicBezTo>
                  <a:cubicBezTo>
                    <a:pt x="0" y="2594"/>
                    <a:pt x="128" y="2698"/>
                    <a:pt x="284" y="2698"/>
                  </a:cubicBezTo>
                  <a:close/>
                </a:path>
              </a:pathLst>
            </a:custGeom>
            <a:solidFill>
              <a:srgbClr val="DBB7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g1691a7975c5_0_259"/>
            <p:cNvSpPr txBox="1"/>
            <p:nvPr/>
          </p:nvSpPr>
          <p:spPr>
            <a:xfrm>
              <a:off x="4024365" y="3665590"/>
              <a:ext cx="13755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icrosoft Yahei"/>
                <a:buNone/>
              </a:pPr>
              <a:r>
                <a:rPr b="1" lang="en-US" sz="1500">
                  <a:solidFill>
                    <a:schemeClr val="lt1"/>
                  </a:solidFill>
                </a:rPr>
                <a:t>Frequency</a:t>
              </a:r>
              <a:endParaRPr b="1" sz="1500"/>
            </a:p>
          </p:txBody>
        </p:sp>
      </p:grpSp>
      <p:pic>
        <p:nvPicPr>
          <p:cNvPr id="468" name="Google Shape;468;g1691a7975c5_0_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14" y="1498069"/>
            <a:ext cx="1667100" cy="166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9" name="Google Shape;469;g1691a7975c5_0_259"/>
          <p:cNvSpPr txBox="1"/>
          <p:nvPr/>
        </p:nvSpPr>
        <p:spPr>
          <a:xfrm>
            <a:off x="587700" y="3326075"/>
            <a:ext cx="15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DBB76C"/>
                </a:solidFill>
              </a:rPr>
              <a:t>[max4466]</a:t>
            </a:r>
            <a:endParaRPr b="1" sz="2000">
              <a:solidFill>
                <a:srgbClr val="DBB76C"/>
              </a:solidFill>
            </a:endParaRPr>
          </a:p>
        </p:txBody>
      </p:sp>
      <p:sp>
        <p:nvSpPr>
          <p:cNvPr id="470" name="Google Shape;470;g1691a7975c5_0_259"/>
          <p:cNvSpPr/>
          <p:nvPr/>
        </p:nvSpPr>
        <p:spPr>
          <a:xfrm>
            <a:off x="4192512" y="1000750"/>
            <a:ext cx="1284283" cy="527050"/>
          </a:xfrm>
          <a:custGeom>
            <a:rect b="b" l="l" r="r" t="t"/>
            <a:pathLst>
              <a:path extrusionOk="0" h="1343" w="3275">
                <a:moveTo>
                  <a:pt x="2317" y="903"/>
                </a:moveTo>
                <a:cubicBezTo>
                  <a:pt x="2272" y="872"/>
                  <a:pt x="2225" y="843"/>
                  <a:pt x="2176" y="816"/>
                </a:cubicBezTo>
                <a:cubicBezTo>
                  <a:pt x="2082" y="765"/>
                  <a:pt x="1982" y="723"/>
                  <a:pt x="1878" y="691"/>
                </a:cubicBezTo>
                <a:cubicBezTo>
                  <a:pt x="1773" y="660"/>
                  <a:pt x="1664" y="639"/>
                  <a:pt x="1552" y="629"/>
                </a:cubicBezTo>
                <a:cubicBezTo>
                  <a:pt x="1441" y="619"/>
                  <a:pt x="1326" y="620"/>
                  <a:pt x="1212" y="634"/>
                </a:cubicBezTo>
                <a:cubicBezTo>
                  <a:pt x="1098" y="647"/>
                  <a:pt x="984" y="672"/>
                  <a:pt x="872" y="709"/>
                </a:cubicBezTo>
                <a:cubicBezTo>
                  <a:pt x="760" y="745"/>
                  <a:pt x="651" y="794"/>
                  <a:pt x="547" y="854"/>
                </a:cubicBezTo>
                <a:cubicBezTo>
                  <a:pt x="443" y="914"/>
                  <a:pt x="344" y="986"/>
                  <a:pt x="252" y="1068"/>
                </a:cubicBezTo>
                <a:cubicBezTo>
                  <a:pt x="160" y="1150"/>
                  <a:pt x="75" y="1242"/>
                  <a:pt x="0" y="1343"/>
                </a:cubicBezTo>
                <a:cubicBezTo>
                  <a:pt x="52" y="1228"/>
                  <a:pt x="115" y="1117"/>
                  <a:pt x="190" y="1013"/>
                </a:cubicBezTo>
                <a:cubicBezTo>
                  <a:pt x="266" y="909"/>
                  <a:pt x="352" y="811"/>
                  <a:pt x="449" y="722"/>
                </a:cubicBezTo>
                <a:cubicBezTo>
                  <a:pt x="546" y="633"/>
                  <a:pt x="653" y="554"/>
                  <a:pt x="768" y="485"/>
                </a:cubicBezTo>
                <a:cubicBezTo>
                  <a:pt x="883" y="416"/>
                  <a:pt x="1006" y="359"/>
                  <a:pt x="1136" y="314"/>
                </a:cubicBezTo>
                <a:cubicBezTo>
                  <a:pt x="1265" y="269"/>
                  <a:pt x="1400" y="236"/>
                  <a:pt x="1538" y="218"/>
                </a:cubicBezTo>
                <a:cubicBezTo>
                  <a:pt x="1676" y="199"/>
                  <a:pt x="1818" y="195"/>
                  <a:pt x="1960" y="205"/>
                </a:cubicBezTo>
                <a:cubicBezTo>
                  <a:pt x="2102" y="215"/>
                  <a:pt x="2245" y="240"/>
                  <a:pt x="2384" y="279"/>
                </a:cubicBezTo>
                <a:cubicBezTo>
                  <a:pt x="2454" y="299"/>
                  <a:pt x="2523" y="323"/>
                  <a:pt x="2591" y="349"/>
                </a:cubicBezTo>
                <a:cubicBezTo>
                  <a:pt x="2596" y="351"/>
                  <a:pt x="2600" y="353"/>
                  <a:pt x="2604" y="355"/>
                </a:cubicBezTo>
                <a:cubicBezTo>
                  <a:pt x="2790" y="0"/>
                  <a:pt x="2790" y="0"/>
                  <a:pt x="2790" y="0"/>
                </a:cubicBezTo>
                <a:cubicBezTo>
                  <a:pt x="3275" y="1087"/>
                  <a:pt x="3275" y="1087"/>
                  <a:pt x="3275" y="1087"/>
                </a:cubicBezTo>
                <a:cubicBezTo>
                  <a:pt x="2104" y="1308"/>
                  <a:pt x="2104" y="1308"/>
                  <a:pt x="2104" y="1308"/>
                </a:cubicBezTo>
                <a:lnTo>
                  <a:pt x="2317" y="90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1691a7975c5_0_259"/>
          <p:cNvSpPr txBox="1"/>
          <p:nvPr/>
        </p:nvSpPr>
        <p:spPr>
          <a:xfrm>
            <a:off x="3929050" y="1040925"/>
            <a:ext cx="16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 sz="1500">
                <a:solidFill>
                  <a:schemeClr val="lt1"/>
                </a:solidFill>
              </a:rPr>
              <a:t>FFT</a:t>
            </a:r>
            <a:endParaRPr b="1" sz="15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 sz="1000">
                <a:solidFill>
                  <a:schemeClr val="lt1"/>
                </a:solidFill>
              </a:rPr>
              <a:t>(Fast Fourier Transform)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72" name="Google Shape;472;g1691a7975c5_0_259"/>
          <p:cNvSpPr txBox="1"/>
          <p:nvPr/>
        </p:nvSpPr>
        <p:spPr>
          <a:xfrm>
            <a:off x="5435600" y="478650"/>
            <a:ext cx="32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lt1"/>
                </a:solidFill>
              </a:rPr>
              <a:t>FFT (Fast Fourier Transform)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lt1"/>
                </a:solidFill>
              </a:rPr>
              <a:t>: an algorithm that computes the discrete Fourier Transform of a sequence, or its inverse. 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lt1"/>
                </a:solidFill>
              </a:rPr>
              <a:t>Original domain -&gt; Frequency domain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473" name="Google Shape;473;g1691a7975c5_0_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625" y="1178898"/>
            <a:ext cx="1667098" cy="138315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1691a7975c5_0_259"/>
          <p:cNvSpPr txBox="1"/>
          <p:nvPr/>
        </p:nvSpPr>
        <p:spPr>
          <a:xfrm>
            <a:off x="7737250" y="1926525"/>
            <a:ext cx="464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Time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75" name="Google Shape;475;g1691a7975c5_0_259"/>
          <p:cNvSpPr txBox="1"/>
          <p:nvPr/>
        </p:nvSpPr>
        <p:spPr>
          <a:xfrm>
            <a:off x="7518400" y="2621863"/>
            <a:ext cx="901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Frequency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6d4a16f764_0_0"/>
          <p:cNvSpPr txBox="1"/>
          <p:nvPr/>
        </p:nvSpPr>
        <p:spPr>
          <a:xfrm>
            <a:off x="428625" y="79375"/>
            <a:ext cx="35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2.1 ~ 2.5 Demo Video</a:t>
            </a:r>
            <a:endParaRPr/>
          </a:p>
        </p:txBody>
      </p:sp>
      <p:sp>
        <p:nvSpPr>
          <p:cNvPr id="481" name="Google Shape;481;g16d4a16f764_0_0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g16d4a16f76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6d4a16f764_0_0" title="_talkv_wr5n72FsQQ_c9LOG6c9vDgczkqiWPSm20_talkv_high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350" y="1058625"/>
            <a:ext cx="6585150" cy="36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6d4a16f764_0_0"/>
          <p:cNvSpPr txBox="1"/>
          <p:nvPr/>
        </p:nvSpPr>
        <p:spPr>
          <a:xfrm>
            <a:off x="428625" y="723913"/>
            <a:ext cx="77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Esp32 — the things stack cloud server — MQTT Broker</a:t>
            </a:r>
            <a:endParaRPr sz="2000">
              <a:solidFill>
                <a:srgbClr val="DBB76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4630737" cy="5138357"/>
          </a:xfrm>
          <a:custGeom>
            <a:rect b="b" l="l" r="r" t="t"/>
            <a:pathLst>
              <a:path extrusionOk="0" h="4629150" w="4630737">
                <a:moveTo>
                  <a:pt x="1589140" y="0"/>
                </a:moveTo>
                <a:lnTo>
                  <a:pt x="4630737" y="0"/>
                </a:lnTo>
                <a:lnTo>
                  <a:pt x="4630737" y="0"/>
                </a:lnTo>
                <a:lnTo>
                  <a:pt x="4630737" y="3040009"/>
                </a:lnTo>
                <a:cubicBezTo>
                  <a:pt x="4630737" y="3917667"/>
                  <a:pt x="3919255" y="4629149"/>
                  <a:pt x="3041597" y="4629149"/>
                </a:cubicBezTo>
                <a:lnTo>
                  <a:pt x="0" y="4629150"/>
                </a:lnTo>
                <a:lnTo>
                  <a:pt x="0" y="4629150"/>
                </a:lnTo>
                <a:lnTo>
                  <a:pt x="0" y="1589140"/>
                </a:lnTo>
                <a:cubicBezTo>
                  <a:pt x="0" y="711482"/>
                  <a:pt x="711482" y="0"/>
                  <a:pt x="1589140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5580262" y="8255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lang="en-US" sz="1800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826525" y="2278863"/>
            <a:ext cx="244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38650" y="2120887"/>
            <a:ext cx="900982" cy="90098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5261162" y="8506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0" y="886750"/>
            <a:ext cx="246888" cy="24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822" y="22974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5580262" y="17933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chemeClr val="lt1"/>
                </a:solidFill>
              </a:rPr>
              <a:t>2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>
                <a:solidFill>
                  <a:schemeClr val="lt1"/>
                </a:solidFill>
              </a:rPr>
              <a:t>Progress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5261162" y="18184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0" y="1854550"/>
            <a:ext cx="246888" cy="2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5580262" y="28223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chemeClr val="lt1"/>
                </a:solidFill>
              </a:rPr>
              <a:t>3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>
                <a:solidFill>
                  <a:schemeClr val="lt1"/>
                </a:solidFill>
              </a:rPr>
              <a:t>Problem</a:t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5261162" y="28474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0" y="2883550"/>
            <a:ext cx="246888" cy="2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5580262" y="38513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04. Weekly Plan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5261162" y="38764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0" y="3912550"/>
            <a:ext cx="246888" cy="24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742d6921f3_0_20"/>
          <p:cNvSpPr/>
          <p:nvPr/>
        </p:nvSpPr>
        <p:spPr>
          <a:xfrm>
            <a:off x="4666500" y="1415500"/>
            <a:ext cx="4330500" cy="2351700"/>
          </a:xfrm>
          <a:prstGeom prst="roundRect">
            <a:avLst>
              <a:gd fmla="val 3600" name="adj"/>
            </a:avLst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742d6921f3_0_20"/>
          <p:cNvSpPr txBox="1"/>
          <p:nvPr/>
        </p:nvSpPr>
        <p:spPr>
          <a:xfrm>
            <a:off x="428700" y="78450"/>
            <a:ext cx="35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6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Acoustic Localization</a:t>
            </a:r>
            <a:endParaRPr/>
          </a:p>
        </p:txBody>
      </p:sp>
      <p:sp>
        <p:nvSpPr>
          <p:cNvPr id="491" name="Google Shape;491;g1742d6921f3_0_20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g1742d6921f3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742d6921f3_0_20"/>
          <p:cNvSpPr txBox="1"/>
          <p:nvPr/>
        </p:nvSpPr>
        <p:spPr>
          <a:xfrm>
            <a:off x="428700" y="771625"/>
            <a:ext cx="189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900">
                <a:solidFill>
                  <a:schemeClr val="lt1"/>
                </a:solidFill>
              </a:rPr>
              <a:t>[</a:t>
            </a:r>
            <a:r>
              <a:rPr b="1" lang="en-US" sz="1900">
                <a:solidFill>
                  <a:schemeClr val="lt1"/>
                </a:solidFill>
              </a:rPr>
              <a:t>Trilateration]</a:t>
            </a:r>
            <a:endParaRPr sz="1900"/>
          </a:p>
        </p:txBody>
      </p:sp>
      <p:sp>
        <p:nvSpPr>
          <p:cNvPr id="494" name="Google Shape;494;g1742d6921f3_0_20"/>
          <p:cNvSpPr/>
          <p:nvPr/>
        </p:nvSpPr>
        <p:spPr>
          <a:xfrm>
            <a:off x="324425" y="1233619"/>
            <a:ext cx="2849100" cy="2676300"/>
          </a:xfrm>
          <a:prstGeom prst="roundRect">
            <a:avLst>
              <a:gd fmla="val 3600" name="adj"/>
            </a:avLst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g1742d6921f3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44" y="1201450"/>
            <a:ext cx="2674462" cy="27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742d6921f3_0_20"/>
          <p:cNvSpPr txBox="1"/>
          <p:nvPr/>
        </p:nvSpPr>
        <p:spPr>
          <a:xfrm>
            <a:off x="324425" y="3986975"/>
            <a:ext cx="347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99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US" sz="1300">
                <a:solidFill>
                  <a:schemeClr val="lt1"/>
                </a:solidFill>
              </a:rPr>
              <a:t>r1, r2, r3: distance between the source of the sound and three acoustic sensors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17399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US" sz="1300">
                <a:solidFill>
                  <a:schemeClr val="lt1"/>
                </a:solidFill>
              </a:rPr>
              <a:t>N: the first time when the sound came in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97" name="Google Shape;497;g1742d6921f3_0_20"/>
          <p:cNvSpPr/>
          <p:nvPr/>
        </p:nvSpPr>
        <p:spPr>
          <a:xfrm>
            <a:off x="3302388" y="2197225"/>
            <a:ext cx="1307400" cy="74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BB76C">
              <a:alpha val="596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742d6921f3_0_20"/>
          <p:cNvSpPr txBox="1"/>
          <p:nvPr/>
        </p:nvSpPr>
        <p:spPr>
          <a:xfrm>
            <a:off x="3276725" y="1872625"/>
            <a:ext cx="109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2500">
                <a:solidFill>
                  <a:srgbClr val="DBB76C"/>
                </a:solidFill>
              </a:rPr>
              <a:t>r1  N</a:t>
            </a:r>
            <a:endParaRPr sz="2500">
              <a:solidFill>
                <a:srgbClr val="DBB76C"/>
              </a:solidFill>
            </a:endParaRPr>
          </a:p>
        </p:txBody>
      </p:sp>
      <p:pic>
        <p:nvPicPr>
          <p:cNvPr id="499" name="Google Shape;499;g1742d6921f3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124" y="1896775"/>
            <a:ext cx="428700" cy="4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742d6921f3_0_20"/>
          <p:cNvSpPr txBox="1"/>
          <p:nvPr/>
        </p:nvSpPr>
        <p:spPr>
          <a:xfrm>
            <a:off x="4880375" y="771625"/>
            <a:ext cx="405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900">
                <a:solidFill>
                  <a:schemeClr val="lt1"/>
                </a:solidFill>
              </a:rPr>
              <a:t>[Triangulation] - hyperbola</a:t>
            </a:r>
            <a:endParaRPr sz="1900"/>
          </a:p>
        </p:txBody>
      </p:sp>
      <p:pic>
        <p:nvPicPr>
          <p:cNvPr id="501" name="Google Shape;501;g1742d6921f3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2787" y="1558188"/>
            <a:ext cx="2027100" cy="202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742d6921f3_0_20"/>
          <p:cNvPicPr preferRelativeResize="0"/>
          <p:nvPr/>
        </p:nvPicPr>
        <p:blipFill rotWithShape="1">
          <a:blip r:embed="rId7">
            <a:alphaModFix/>
          </a:blip>
          <a:srcRect b="0" l="0" r="30977" t="0"/>
          <a:stretch/>
        </p:blipFill>
        <p:spPr>
          <a:xfrm>
            <a:off x="6829875" y="1558200"/>
            <a:ext cx="2027101" cy="20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742d6921f3_0_20"/>
          <p:cNvSpPr txBox="1"/>
          <p:nvPr/>
        </p:nvSpPr>
        <p:spPr>
          <a:xfrm>
            <a:off x="7353025" y="1558200"/>
            <a:ext cx="873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sound source</a:t>
            </a:r>
            <a:endParaRPr sz="1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1742d6921f3_0_20"/>
          <p:cNvSpPr txBox="1"/>
          <p:nvPr/>
        </p:nvSpPr>
        <p:spPr>
          <a:xfrm>
            <a:off x="6929877" y="2981975"/>
            <a:ext cx="9381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Amplifier</a:t>
            </a:r>
            <a:endParaRPr sz="12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742d6921f3_0_20"/>
          <p:cNvSpPr txBox="1"/>
          <p:nvPr/>
        </p:nvSpPr>
        <p:spPr>
          <a:xfrm>
            <a:off x="4971275" y="3834575"/>
            <a:ext cx="387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99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US" sz="1300">
                <a:solidFill>
                  <a:schemeClr val="lt1"/>
                </a:solidFill>
              </a:rPr>
              <a:t>The process of acoustic localization using forming triangles to the point from known points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17399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US" sz="1300">
                <a:solidFill>
                  <a:schemeClr val="lt1"/>
                </a:solidFill>
              </a:rPr>
              <a:t>Three hyperbola ⇒ the source of the sound</a:t>
            </a:r>
            <a:endParaRPr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91a7975c5_0_319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200">
                <a:solidFill>
                  <a:srgbClr val="DBB76C"/>
                </a:solidFill>
              </a:rPr>
              <a:t>Problem</a:t>
            </a:r>
            <a:endParaRPr sz="1200"/>
          </a:p>
        </p:txBody>
      </p:sp>
      <p:sp>
        <p:nvSpPr>
          <p:cNvPr id="511" name="Google Shape;511;g1691a7975c5_0_319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1691a7975c5_0_319"/>
          <p:cNvSpPr txBox="1"/>
          <p:nvPr/>
        </p:nvSpPr>
        <p:spPr>
          <a:xfrm>
            <a:off x="32051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DBB76C"/>
                </a:solidFill>
              </a:rPr>
              <a:t>Problem</a:t>
            </a:r>
            <a:endParaRPr/>
          </a:p>
        </p:txBody>
      </p:sp>
      <p:pic>
        <p:nvPicPr>
          <p:cNvPr id="513" name="Google Shape;513;g1691a7975c5_0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1691a7975c5_0_319"/>
          <p:cNvSpPr txBox="1"/>
          <p:nvPr/>
        </p:nvSpPr>
        <p:spPr>
          <a:xfrm>
            <a:off x="3838575" y="1547812"/>
            <a:ext cx="1467000" cy="14652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1691a7975c5_0_319"/>
          <p:cNvSpPr txBox="1"/>
          <p:nvPr/>
        </p:nvSpPr>
        <p:spPr>
          <a:xfrm>
            <a:off x="4119562" y="1895475"/>
            <a:ext cx="930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516" name="Google Shape;516;g1691a7975c5_0_319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2700">
            <a:solidFill>
              <a:srgbClr val="0D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691a7975c5_0_375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1691a7975c5_0_375"/>
          <p:cNvSpPr/>
          <p:nvPr/>
        </p:nvSpPr>
        <p:spPr>
          <a:xfrm>
            <a:off x="76812" y="617899"/>
            <a:ext cx="4755287" cy="3840809"/>
          </a:xfrm>
          <a:custGeom>
            <a:rect b="b" l="l" r="r" t="t"/>
            <a:pathLst>
              <a:path extrusionOk="0" h="446087" w="446087">
                <a:moveTo>
                  <a:pt x="153137" y="0"/>
                </a:moveTo>
                <a:lnTo>
                  <a:pt x="446087" y="0"/>
                </a:lnTo>
                <a:lnTo>
                  <a:pt x="446087" y="0"/>
                </a:lnTo>
                <a:lnTo>
                  <a:pt x="446087" y="292950"/>
                </a:lnTo>
                <a:cubicBezTo>
                  <a:pt x="446087" y="377525"/>
                  <a:pt x="377525" y="446087"/>
                  <a:pt x="292950" y="446087"/>
                </a:cubicBezTo>
                <a:lnTo>
                  <a:pt x="0" y="446087"/>
                </a:lnTo>
                <a:lnTo>
                  <a:pt x="0" y="446087"/>
                </a:lnTo>
                <a:lnTo>
                  <a:pt x="0" y="153137"/>
                </a:lnTo>
                <a:cubicBezTo>
                  <a:pt x="0" y="68562"/>
                  <a:pt x="68562" y="0"/>
                  <a:pt x="153137" y="0"/>
                </a:cubicBezTo>
                <a:close/>
              </a:path>
            </a:pathLst>
          </a:cu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1691a7975c5_0_375"/>
          <p:cNvSpPr txBox="1"/>
          <p:nvPr/>
        </p:nvSpPr>
        <p:spPr>
          <a:xfrm>
            <a:off x="5294175" y="617900"/>
            <a:ext cx="3575100" cy="554100"/>
          </a:xfrm>
          <a:prstGeom prst="rect">
            <a:avLst/>
          </a:prstGeom>
          <a:solidFill>
            <a:srgbClr val="DBB76C">
              <a:alpha val="596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lang="en-US" sz="1500">
                <a:solidFill>
                  <a:srgbClr val="FFFFFF"/>
                </a:solidFill>
              </a:rPr>
              <a:t>Low Power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lang="en-US" sz="1500">
                <a:solidFill>
                  <a:srgbClr val="FFFFFF"/>
                </a:solidFill>
              </a:rPr>
              <a:t>Low Bit Rate Networking Protocols </a:t>
            </a:r>
            <a:endParaRPr sz="1500"/>
          </a:p>
        </p:txBody>
      </p:sp>
      <p:sp>
        <p:nvSpPr>
          <p:cNvPr id="524" name="Google Shape;524;g1691a7975c5_0_375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3. Problem</a:t>
            </a:r>
            <a:endParaRPr/>
          </a:p>
        </p:txBody>
      </p:sp>
      <p:pic>
        <p:nvPicPr>
          <p:cNvPr id="525" name="Google Shape;525;g1691a7975c5_0_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1691a7975c5_0_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50" y="709500"/>
            <a:ext cx="4572000" cy="3657600"/>
          </a:xfrm>
          <a:prstGeom prst="round2DiagRect">
            <a:avLst>
              <a:gd fmla="val 38193" name="adj1"/>
              <a:gd fmla="val 0" name="adj2"/>
            </a:avLst>
          </a:prstGeom>
          <a:noFill/>
          <a:ln>
            <a:noFill/>
          </a:ln>
        </p:spPr>
      </p:pic>
      <p:cxnSp>
        <p:nvCxnSpPr>
          <p:cNvPr id="527" name="Google Shape;527;g1691a7975c5_0_375"/>
          <p:cNvCxnSpPr>
            <a:endCxn id="523" idx="1"/>
          </p:cNvCxnSpPr>
          <p:nvPr/>
        </p:nvCxnSpPr>
        <p:spPr>
          <a:xfrm>
            <a:off x="4832175" y="894950"/>
            <a:ext cx="462000" cy="0"/>
          </a:xfrm>
          <a:prstGeom prst="straightConnector1">
            <a:avLst/>
          </a:prstGeom>
          <a:noFill/>
          <a:ln cap="flat" cmpd="sng" w="19050">
            <a:solidFill>
              <a:srgbClr val="CA9A3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8" name="Google Shape;528;g1691a7975c5_0_375"/>
          <p:cNvSpPr/>
          <p:nvPr/>
        </p:nvSpPr>
        <p:spPr>
          <a:xfrm>
            <a:off x="6867375" y="1636575"/>
            <a:ext cx="428700" cy="502800"/>
          </a:xfrm>
          <a:prstGeom prst="downArrow">
            <a:avLst>
              <a:gd fmla="val 38395" name="adj1"/>
              <a:gd fmla="val 50000" name="adj2"/>
            </a:avLst>
          </a:prstGeom>
          <a:solidFill>
            <a:srgbClr val="DBB76C">
              <a:alpha val="596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g1691a7975c5_0_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375" y="3115350"/>
            <a:ext cx="2632751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691a7975c5_0_375"/>
          <p:cNvPicPr preferRelativeResize="0"/>
          <p:nvPr/>
        </p:nvPicPr>
        <p:blipFill rotWithShape="1">
          <a:blip r:embed="rId6">
            <a:alphaModFix/>
          </a:blip>
          <a:srcRect b="3859" l="13243" r="12770" t="19252"/>
          <a:stretch/>
        </p:blipFill>
        <p:spPr>
          <a:xfrm>
            <a:off x="5043700" y="1913800"/>
            <a:ext cx="1520400" cy="15798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531" name="Google Shape;531;g1691a7975c5_0_375"/>
          <p:cNvSpPr/>
          <p:nvPr/>
        </p:nvSpPr>
        <p:spPr>
          <a:xfrm>
            <a:off x="6045850" y="2773300"/>
            <a:ext cx="192000" cy="720300"/>
          </a:xfrm>
          <a:prstGeom prst="downArrow">
            <a:avLst>
              <a:gd fmla="val 50625" name="adj1"/>
              <a:gd fmla="val 80482" name="adj2"/>
            </a:avLst>
          </a:prstGeom>
          <a:solidFill>
            <a:srgbClr val="DBB76C">
              <a:alpha val="4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691a7975c5_0_375"/>
          <p:cNvSpPr txBox="1"/>
          <p:nvPr/>
        </p:nvSpPr>
        <p:spPr>
          <a:xfrm>
            <a:off x="8407275" y="3395425"/>
            <a:ext cx="46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CA9A3A"/>
                </a:solidFill>
                <a:latin typeface="Calibri"/>
                <a:ea typeface="Calibri"/>
                <a:cs typeface="Calibri"/>
                <a:sym typeface="Calibri"/>
              </a:rPr>
              <a:t>??</a:t>
            </a:r>
            <a:endParaRPr b="1" sz="1500">
              <a:solidFill>
                <a:srgbClr val="CA9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691a7975c5_0_410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200">
                <a:solidFill>
                  <a:srgbClr val="DBB76C"/>
                </a:solidFill>
              </a:rPr>
              <a:t>Weekly Plan</a:t>
            </a:r>
            <a:endParaRPr sz="1200"/>
          </a:p>
        </p:txBody>
      </p:sp>
      <p:sp>
        <p:nvSpPr>
          <p:cNvPr id="538" name="Google Shape;538;g1691a7975c5_0_410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1691a7975c5_0_410"/>
          <p:cNvSpPr txBox="1"/>
          <p:nvPr/>
        </p:nvSpPr>
        <p:spPr>
          <a:xfrm>
            <a:off x="32051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DBB76C"/>
                </a:solidFill>
              </a:rPr>
              <a:t>Weekly Plan</a:t>
            </a:r>
            <a:endParaRPr/>
          </a:p>
        </p:txBody>
      </p:sp>
      <p:pic>
        <p:nvPicPr>
          <p:cNvPr id="540" name="Google Shape;540;g1691a7975c5_0_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691a7975c5_0_410"/>
          <p:cNvSpPr txBox="1"/>
          <p:nvPr/>
        </p:nvSpPr>
        <p:spPr>
          <a:xfrm>
            <a:off x="3838575" y="1547812"/>
            <a:ext cx="1467000" cy="14652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1691a7975c5_0_410"/>
          <p:cNvSpPr txBox="1"/>
          <p:nvPr/>
        </p:nvSpPr>
        <p:spPr>
          <a:xfrm>
            <a:off x="4119562" y="1895475"/>
            <a:ext cx="93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543" name="Google Shape;543;g1691a7975c5_0_410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2700">
            <a:solidFill>
              <a:srgbClr val="0D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169eb1a65cb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00" y="1326738"/>
            <a:ext cx="8647001" cy="27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69eb1a65cb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538" y="1605800"/>
            <a:ext cx="188225" cy="1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69eb1a65cb_0_26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4. Weekly Plan</a:t>
            </a:r>
            <a:endParaRPr/>
          </a:p>
        </p:txBody>
      </p:sp>
      <p:sp>
        <p:nvSpPr>
          <p:cNvPr id="551" name="Google Shape;551;g169eb1a65cb_0_26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g169eb1a65cb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5287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169eb1a65cb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550" y="1802300"/>
            <a:ext cx="188225" cy="1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69eb1a65cb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538" y="2039925"/>
            <a:ext cx="188225" cy="1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69eb1a65cb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538" y="2474050"/>
            <a:ext cx="188225" cy="1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742d6921f3_0_146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1742d6921f3_0_146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[References]</a:t>
            </a:r>
            <a:endParaRPr b="1" sz="2000">
              <a:solidFill>
                <a:srgbClr val="DBB76C"/>
              </a:solidFill>
            </a:endParaRPr>
          </a:p>
        </p:txBody>
      </p:sp>
      <p:pic>
        <p:nvPicPr>
          <p:cNvPr id="562" name="Google Shape;562;g1742d6921f3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742d6921f3_0_146"/>
          <p:cNvSpPr txBox="1"/>
          <p:nvPr/>
        </p:nvSpPr>
        <p:spPr>
          <a:xfrm>
            <a:off x="255600" y="702725"/>
            <a:ext cx="83439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[1] United State Department of Agriculture (USDA)., "Death Loss in U.S. Cattle and Calves Due to Predator and Nonpredator Causes, 2015," in USDA, Dec. 2017. [Online]. Available: </a:t>
            </a:r>
            <a:r>
              <a:rPr lang="en-U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https://www.aphis.usda.gov/aphis/ourfocus/animalhealth/monitoring-and-surveillance/nahms/nahms-studies/nahms-studies-table?cat=general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[2] AWS, "What is LoRaWAN?", Accessed: Oct, 19, 2022.  [Online]. Available: </a:t>
            </a:r>
            <a:r>
              <a:rPr lang="en-U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https://docs.aws.amazon.com/iot/latest/developerguide/connect-iot-lorawan-what-is-lorawan.html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[3] Brian. O. "Finding Location with Time of Arrival and Time Difference of Arrival Techniques" ECE Senior Capstone Project, 2017. [Online]. Available: </a:t>
            </a:r>
            <a:r>
              <a:rPr lang="en-U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https://sites.tufts.edu/eeseniordesignhandbook/files/2017/05/FireBrick_OKeefe_F1.pdf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[4] ESPRESSIF, “ESP32 Series of Modules”, Accessed: Oct, 19, 2022. [Online]. Available: </a:t>
            </a:r>
            <a:r>
              <a:rPr lang="en-U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https://www.espressif.com/en/products/modules/esp32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Gusland. “Arduino Sound Localization” Github.com, Jan 6, 2019 [Online]. Available: </a:t>
            </a:r>
            <a:r>
              <a:rPr lang="en-US" sz="11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https://github.com/danielgusland/Arduino-sound-localization#</a:t>
            </a:r>
            <a:r>
              <a:rPr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 KanyonKris. “Setting up Basic Station protocol on RAK7240 and RAK7249 industrial gateways” The Things Network. Apr, 21, 2021. [Online]. Available: </a:t>
            </a:r>
            <a:r>
              <a:rPr lang="en-US" sz="11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https://www.thethingsnetwork.org/forum/t/setting-up-basic-station-protocol-on-rak7240-and-rak7249-industrial-gateways/37011/9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[14] abhilash_patel. “EasyFFT: Fast Fourier Transform (FFT) for Arduino”. Arduino Project Hub. Jul, 12, 2020 [Online]. Available:  </a:t>
            </a:r>
            <a:r>
              <a:rPr lang="en-US" sz="11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https://create.arduino.cc/projecthub/abhilashpatel121/easyfft-fast-fourier-transform-fft-for-arduino-9d2677</a:t>
            </a:r>
            <a:r>
              <a:rPr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7701f003ed_0_285"/>
          <p:cNvSpPr/>
          <p:nvPr/>
        </p:nvSpPr>
        <p:spPr>
          <a:xfrm>
            <a:off x="0" y="0"/>
            <a:ext cx="5143500" cy="5143500"/>
          </a:xfrm>
          <a:custGeom>
            <a:rect b="b" l="l" r="r" t="t"/>
            <a:pathLst>
              <a:path extrusionOk="0" h="5143500" w="5143500">
                <a:moveTo>
                  <a:pt x="2571750" y="0"/>
                </a:moveTo>
                <a:lnTo>
                  <a:pt x="5143500" y="0"/>
                </a:lnTo>
                <a:lnTo>
                  <a:pt x="5143500" y="0"/>
                </a:lnTo>
                <a:lnTo>
                  <a:pt x="5143500" y="2571750"/>
                </a:lnTo>
                <a:cubicBezTo>
                  <a:pt x="5143500" y="3992088"/>
                  <a:pt x="3992088" y="5143500"/>
                  <a:pt x="2571750" y="5143500"/>
                </a:cubicBezTo>
                <a:lnTo>
                  <a:pt x="0" y="5143500"/>
                </a:lnTo>
                <a:lnTo>
                  <a:pt x="0" y="5143500"/>
                </a:lnTo>
                <a:lnTo>
                  <a:pt x="0" y="2571750"/>
                </a:lnTo>
                <a:cubicBezTo>
                  <a:pt x="0" y="1151412"/>
                  <a:pt x="1151412" y="0"/>
                  <a:pt x="2571750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17701f003ed_0_285"/>
          <p:cNvSpPr txBox="1"/>
          <p:nvPr/>
        </p:nvSpPr>
        <p:spPr>
          <a:xfrm>
            <a:off x="1690300" y="2233200"/>
            <a:ext cx="311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4400"/>
              <a:buFont typeface="Arial"/>
              <a:buNone/>
            </a:pPr>
            <a:r>
              <a:rPr b="1" lang="en-US" sz="3800">
                <a:solidFill>
                  <a:srgbClr val="DBB76C"/>
                </a:solidFill>
              </a:rPr>
              <a:t>Q&amp;A</a:t>
            </a:r>
            <a:endParaRPr sz="3800"/>
          </a:p>
        </p:txBody>
      </p:sp>
      <p:sp>
        <p:nvSpPr>
          <p:cNvPr id="570" name="Google Shape;570;g17701f003ed_0_285"/>
          <p:cNvSpPr/>
          <p:nvPr/>
        </p:nvSpPr>
        <p:spPr>
          <a:xfrm>
            <a:off x="711200" y="2171700"/>
            <a:ext cx="900982" cy="90098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g17701f003ed_0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72" y="2347871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91a7975c5_0_449"/>
          <p:cNvSpPr/>
          <p:nvPr/>
        </p:nvSpPr>
        <p:spPr>
          <a:xfrm>
            <a:off x="0" y="0"/>
            <a:ext cx="5143500" cy="5143500"/>
          </a:xfrm>
          <a:custGeom>
            <a:rect b="b" l="l" r="r" t="t"/>
            <a:pathLst>
              <a:path extrusionOk="0" h="5143500" w="5143500">
                <a:moveTo>
                  <a:pt x="2571750" y="0"/>
                </a:moveTo>
                <a:lnTo>
                  <a:pt x="5143500" y="0"/>
                </a:lnTo>
                <a:lnTo>
                  <a:pt x="5143500" y="0"/>
                </a:lnTo>
                <a:lnTo>
                  <a:pt x="5143500" y="2571750"/>
                </a:lnTo>
                <a:cubicBezTo>
                  <a:pt x="5143500" y="3992088"/>
                  <a:pt x="3992088" y="5143500"/>
                  <a:pt x="2571750" y="5143500"/>
                </a:cubicBezTo>
                <a:lnTo>
                  <a:pt x="0" y="5143500"/>
                </a:lnTo>
                <a:lnTo>
                  <a:pt x="0" y="5143500"/>
                </a:lnTo>
                <a:lnTo>
                  <a:pt x="0" y="2571750"/>
                </a:lnTo>
                <a:cubicBezTo>
                  <a:pt x="0" y="1151412"/>
                  <a:pt x="1151412" y="0"/>
                  <a:pt x="2571750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1691a7975c5_0_449"/>
          <p:cNvSpPr txBox="1"/>
          <p:nvPr/>
        </p:nvSpPr>
        <p:spPr>
          <a:xfrm>
            <a:off x="1690300" y="2233200"/>
            <a:ext cx="311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4400"/>
              <a:buFont typeface="Arial"/>
              <a:buNone/>
            </a:pPr>
            <a:r>
              <a:rPr b="1" lang="en-US" sz="3800">
                <a:solidFill>
                  <a:srgbClr val="DBB76C"/>
                </a:solidFill>
              </a:rPr>
              <a:t>Thank you</a:t>
            </a:r>
            <a:endParaRPr sz="3800"/>
          </a:p>
        </p:txBody>
      </p:sp>
      <p:sp>
        <p:nvSpPr>
          <p:cNvPr id="578" name="Google Shape;578;g1691a7975c5_0_449"/>
          <p:cNvSpPr/>
          <p:nvPr/>
        </p:nvSpPr>
        <p:spPr>
          <a:xfrm>
            <a:off x="711200" y="2171700"/>
            <a:ext cx="900982" cy="90098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g1691a7975c5_0_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72" y="2347871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200">
                <a:solidFill>
                  <a:srgbClr val="DBB76C"/>
                </a:solidFill>
              </a:rPr>
              <a:t>Introduction</a:t>
            </a:r>
            <a:endParaRPr sz="1200"/>
          </a:p>
        </p:txBody>
      </p:sp>
      <p:sp>
        <p:nvSpPr>
          <p:cNvPr id="120" name="Google Shape;120;p3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3838575" y="1547812"/>
            <a:ext cx="1466850" cy="1465262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4119562" y="1895475"/>
            <a:ext cx="904875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31924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DBB76C"/>
                </a:solidFill>
              </a:rPr>
              <a:t>Introduction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3921125" y="1658937"/>
            <a:ext cx="1301750" cy="1243012"/>
          </a:xfrm>
          <a:prstGeom prst="rect">
            <a:avLst/>
          </a:prstGeom>
          <a:noFill/>
          <a:ln cap="flat" cmpd="sng" w="19050">
            <a:solidFill>
              <a:srgbClr val="2828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l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42d6921f3_0_75"/>
          <p:cNvSpPr txBox="1"/>
          <p:nvPr/>
        </p:nvSpPr>
        <p:spPr>
          <a:xfrm>
            <a:off x="533400" y="79375"/>
            <a:ext cx="4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1.1 Team members</a:t>
            </a:r>
            <a:endParaRPr/>
          </a:p>
        </p:txBody>
      </p:sp>
      <p:sp>
        <p:nvSpPr>
          <p:cNvPr id="131" name="Google Shape;131;g1742d6921f3_0_75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742d6921f3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742d6921f3_0_75"/>
          <p:cNvSpPr txBox="1"/>
          <p:nvPr/>
        </p:nvSpPr>
        <p:spPr>
          <a:xfrm>
            <a:off x="4909949" y="785336"/>
            <a:ext cx="274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Hyeongjun Kim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Daegu Catholic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Engineering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1742d6921f3_0_75"/>
          <p:cNvSpPr txBox="1"/>
          <p:nvPr/>
        </p:nvSpPr>
        <p:spPr>
          <a:xfrm>
            <a:off x="3897037" y="2053250"/>
            <a:ext cx="37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Nayoun Kim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Woosong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Information Technology Convergence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1742d6921f3_0_75"/>
          <p:cNvSpPr txBox="1"/>
          <p:nvPr/>
        </p:nvSpPr>
        <p:spPr>
          <a:xfrm>
            <a:off x="1519638" y="785325"/>
            <a:ext cx="3445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Hyemin Lim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Chung-Ang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Science and Engineering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742d6921f3_0_75"/>
          <p:cNvSpPr txBox="1"/>
          <p:nvPr/>
        </p:nvSpPr>
        <p:spPr>
          <a:xfrm>
            <a:off x="1519749" y="2095061"/>
            <a:ext cx="274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Jaehui Boo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Dankook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Engineering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1742d6921f3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738" y="2070250"/>
            <a:ext cx="10692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8" name="Google Shape;138;g1742d6921f3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1350" y="751325"/>
            <a:ext cx="1012200" cy="120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g1742d6921f3_0_75"/>
          <p:cNvSpPr txBox="1"/>
          <p:nvPr/>
        </p:nvSpPr>
        <p:spPr>
          <a:xfrm>
            <a:off x="1481362" y="3389175"/>
            <a:ext cx="37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Justin Anderson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Purdue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Network Engineering Technology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742d6921f3_0_75"/>
          <p:cNvSpPr txBox="1"/>
          <p:nvPr/>
        </p:nvSpPr>
        <p:spPr>
          <a:xfrm>
            <a:off x="3897150" y="3416775"/>
            <a:ext cx="37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Wei-Chieh Chin(Victor)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Purdue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&amp; Information Technology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742d6921f3_0_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63" y="2070250"/>
            <a:ext cx="10119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2" name="Google Shape;142;g1742d6921f3_0_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563" y="751325"/>
            <a:ext cx="10692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3" name="Google Shape;143;g1742d6921f3_0_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038" y="3389175"/>
            <a:ext cx="10692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4" name="Google Shape;144;g1742d6921f3_0_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1238" y="3389175"/>
            <a:ext cx="1012200" cy="120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 b="0" l="22723" r="21621" t="0"/>
          <a:stretch/>
        </p:blipFill>
        <p:spPr>
          <a:xfrm rot="-1141178">
            <a:off x="4685707" y="7532"/>
            <a:ext cx="2685511" cy="482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"/>
          <p:cNvSpPr txBox="1"/>
          <p:nvPr/>
        </p:nvSpPr>
        <p:spPr>
          <a:xfrm>
            <a:off x="533400" y="79375"/>
            <a:ext cx="4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1.2 Background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0" y="0"/>
            <a:ext cx="428625" cy="557212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5">
            <a:alphaModFix/>
          </a:blip>
          <a:srcRect b="19320" l="0" r="0" t="18993"/>
          <a:stretch/>
        </p:blipFill>
        <p:spPr>
          <a:xfrm>
            <a:off x="4883925" y="2082350"/>
            <a:ext cx="3136575" cy="20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7294647" y="557200"/>
            <a:ext cx="18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Cost-Effective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6312" y="733103"/>
            <a:ext cx="238350" cy="2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 txBox="1"/>
          <p:nvPr/>
        </p:nvSpPr>
        <p:spPr>
          <a:xfrm>
            <a:off x="7294650" y="1049800"/>
            <a:ext cx="18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Easy-to-use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57" name="Google Shape;157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6312" y="1176928"/>
            <a:ext cx="238350" cy="2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0939" y="2493539"/>
            <a:ext cx="670851" cy="67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7963" y="2619900"/>
            <a:ext cx="2236026" cy="22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 rotWithShape="1">
          <a:blip r:embed="rId9">
            <a:alphaModFix/>
          </a:blip>
          <a:srcRect b="0" l="37237" r="0" t="0"/>
          <a:stretch/>
        </p:blipFill>
        <p:spPr>
          <a:xfrm rot="1841439">
            <a:off x="4079727" y="2700004"/>
            <a:ext cx="490844" cy="78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1800" y="821145"/>
            <a:ext cx="2397000" cy="32151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072" y="1707350"/>
            <a:ext cx="2472600" cy="3375600"/>
          </a:xfrm>
          <a:prstGeom prst="foldedCorner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ransition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9eb1a65cb_0_95"/>
          <p:cNvSpPr txBox="1"/>
          <p:nvPr/>
        </p:nvSpPr>
        <p:spPr>
          <a:xfrm>
            <a:off x="533400" y="79375"/>
            <a:ext cx="4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1.3 Project Architecture</a:t>
            </a:r>
            <a:endParaRPr/>
          </a:p>
        </p:txBody>
      </p:sp>
      <p:sp>
        <p:nvSpPr>
          <p:cNvPr id="168" name="Google Shape;168;g169eb1a65cb_0_95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169eb1a65cb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69eb1a65cb_0_95"/>
          <p:cNvSpPr txBox="1"/>
          <p:nvPr/>
        </p:nvSpPr>
        <p:spPr>
          <a:xfrm>
            <a:off x="4925175" y="1315388"/>
            <a:ext cx="93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1300">
                <a:solidFill>
                  <a:srgbClr val="DBB76C"/>
                </a:solidFill>
              </a:rPr>
              <a:t>Machine Learning</a:t>
            </a:r>
            <a:endParaRPr sz="1300"/>
          </a:p>
        </p:txBody>
      </p:sp>
      <p:grpSp>
        <p:nvGrpSpPr>
          <p:cNvPr id="171" name="Google Shape;171;g169eb1a65cb_0_95"/>
          <p:cNvGrpSpPr/>
          <p:nvPr/>
        </p:nvGrpSpPr>
        <p:grpSpPr>
          <a:xfrm>
            <a:off x="4643450" y="761316"/>
            <a:ext cx="3976503" cy="554067"/>
            <a:chOff x="576263" y="1571322"/>
            <a:chExt cx="6016800" cy="735715"/>
          </a:xfrm>
        </p:grpSpPr>
        <p:cxnSp>
          <p:nvCxnSpPr>
            <p:cNvPr id="172" name="Google Shape;172;g169eb1a65cb_0_95"/>
            <p:cNvCxnSpPr/>
            <p:nvPr/>
          </p:nvCxnSpPr>
          <p:spPr>
            <a:xfrm>
              <a:off x="576263" y="1912866"/>
              <a:ext cx="6016800" cy="1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grpSp>
          <p:nvGrpSpPr>
            <p:cNvPr id="173" name="Google Shape;173;g169eb1a65cb_0_95"/>
            <p:cNvGrpSpPr/>
            <p:nvPr/>
          </p:nvGrpSpPr>
          <p:grpSpPr>
            <a:xfrm>
              <a:off x="1311237" y="1571322"/>
              <a:ext cx="735105" cy="735715"/>
              <a:chOff x="2695449" y="1935956"/>
              <a:chExt cx="361800" cy="362100"/>
            </a:xfrm>
          </p:grpSpPr>
          <p:sp>
            <p:nvSpPr>
              <p:cNvPr id="174" name="Google Shape;174;g169eb1a65cb_0_95"/>
              <p:cNvSpPr/>
              <p:nvPr/>
            </p:nvSpPr>
            <p:spPr>
              <a:xfrm>
                <a:off x="2695449" y="1935956"/>
                <a:ext cx="361800" cy="362100"/>
              </a:xfrm>
              <a:prstGeom prst="ellipse">
                <a:avLst/>
              </a:prstGeom>
              <a:solidFill>
                <a:srgbClr val="DBB76C">
                  <a:alpha val="3294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g169eb1a65cb_0_95"/>
              <p:cNvSpPr/>
              <p:nvPr/>
            </p:nvSpPr>
            <p:spPr>
              <a:xfrm>
                <a:off x="2766551" y="2014913"/>
                <a:ext cx="214800" cy="214200"/>
              </a:xfrm>
              <a:prstGeom prst="ellipse">
                <a:avLst/>
              </a:prstGeom>
              <a:solidFill>
                <a:srgbClr val="DBB7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g169eb1a65cb_0_95"/>
              <p:cNvSpPr/>
              <p:nvPr/>
            </p:nvSpPr>
            <p:spPr>
              <a:xfrm>
                <a:off x="2821245" y="2067290"/>
                <a:ext cx="1101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" name="Google Shape;177;g169eb1a65cb_0_95"/>
            <p:cNvGrpSpPr/>
            <p:nvPr/>
          </p:nvGrpSpPr>
          <p:grpSpPr>
            <a:xfrm>
              <a:off x="3205181" y="1571322"/>
              <a:ext cx="736324" cy="735715"/>
              <a:chOff x="2695365" y="1935956"/>
              <a:chExt cx="362400" cy="362100"/>
            </a:xfrm>
          </p:grpSpPr>
          <p:sp>
            <p:nvSpPr>
              <p:cNvPr id="178" name="Google Shape;178;g169eb1a65cb_0_95"/>
              <p:cNvSpPr/>
              <p:nvPr/>
            </p:nvSpPr>
            <p:spPr>
              <a:xfrm>
                <a:off x="2695365" y="1935956"/>
                <a:ext cx="362400" cy="362100"/>
              </a:xfrm>
              <a:prstGeom prst="ellipse">
                <a:avLst/>
              </a:prstGeom>
              <a:solidFill>
                <a:srgbClr val="DBB76C">
                  <a:alpha val="3294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g169eb1a65cb_0_95"/>
              <p:cNvSpPr/>
              <p:nvPr/>
            </p:nvSpPr>
            <p:spPr>
              <a:xfrm>
                <a:off x="2767248" y="2014913"/>
                <a:ext cx="214200" cy="214200"/>
              </a:xfrm>
              <a:prstGeom prst="ellipse">
                <a:avLst/>
              </a:prstGeom>
              <a:solidFill>
                <a:srgbClr val="DBB7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g169eb1a65cb_0_95"/>
              <p:cNvSpPr/>
              <p:nvPr/>
            </p:nvSpPr>
            <p:spPr>
              <a:xfrm>
                <a:off x="2821942" y="206729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g169eb1a65cb_0_95"/>
            <p:cNvGrpSpPr/>
            <p:nvPr/>
          </p:nvGrpSpPr>
          <p:grpSpPr>
            <a:xfrm>
              <a:off x="5099122" y="1571322"/>
              <a:ext cx="736324" cy="735715"/>
              <a:chOff x="2695280" y="1935956"/>
              <a:chExt cx="362400" cy="362100"/>
            </a:xfrm>
          </p:grpSpPr>
          <p:sp>
            <p:nvSpPr>
              <p:cNvPr id="182" name="Google Shape;182;g169eb1a65cb_0_95"/>
              <p:cNvSpPr/>
              <p:nvPr/>
            </p:nvSpPr>
            <p:spPr>
              <a:xfrm>
                <a:off x="2695280" y="1935956"/>
                <a:ext cx="362400" cy="362100"/>
              </a:xfrm>
              <a:prstGeom prst="ellipse">
                <a:avLst/>
              </a:prstGeom>
              <a:solidFill>
                <a:srgbClr val="DBB76C">
                  <a:alpha val="3294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g169eb1a65cb_0_95"/>
              <p:cNvSpPr/>
              <p:nvPr/>
            </p:nvSpPr>
            <p:spPr>
              <a:xfrm>
                <a:off x="2767164" y="2014913"/>
                <a:ext cx="214200" cy="214200"/>
              </a:xfrm>
              <a:prstGeom prst="ellipse">
                <a:avLst/>
              </a:prstGeom>
              <a:solidFill>
                <a:srgbClr val="DBB7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g169eb1a65cb_0_95"/>
              <p:cNvSpPr/>
              <p:nvPr/>
            </p:nvSpPr>
            <p:spPr>
              <a:xfrm>
                <a:off x="2821857" y="206729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5" name="Google Shape;185;g169eb1a65cb_0_95"/>
          <p:cNvSpPr txBox="1"/>
          <p:nvPr/>
        </p:nvSpPr>
        <p:spPr>
          <a:xfrm>
            <a:off x="6140275" y="1315388"/>
            <a:ext cx="93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1300">
                <a:solidFill>
                  <a:srgbClr val="DBB76C"/>
                </a:solidFill>
              </a:rPr>
              <a:t>Sensor</a:t>
            </a:r>
            <a:endParaRPr sz="1300"/>
          </a:p>
        </p:txBody>
      </p:sp>
      <p:sp>
        <p:nvSpPr>
          <p:cNvPr id="186" name="Google Shape;186;g169eb1a65cb_0_95"/>
          <p:cNvSpPr txBox="1"/>
          <p:nvPr/>
        </p:nvSpPr>
        <p:spPr>
          <a:xfrm>
            <a:off x="7355375" y="1351863"/>
            <a:ext cx="93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1300">
                <a:solidFill>
                  <a:srgbClr val="DBB76C"/>
                </a:solidFill>
              </a:rPr>
              <a:t>Network</a:t>
            </a:r>
            <a:endParaRPr sz="1300"/>
          </a:p>
        </p:txBody>
      </p:sp>
      <p:sp>
        <p:nvSpPr>
          <p:cNvPr id="187" name="Google Shape;187;g169eb1a65cb_0_95"/>
          <p:cNvSpPr/>
          <p:nvPr/>
        </p:nvSpPr>
        <p:spPr>
          <a:xfrm>
            <a:off x="209125" y="711150"/>
            <a:ext cx="3748500" cy="3721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700"/>
              <a:t>     The Things Stack</a:t>
            </a:r>
            <a:endParaRPr b="1"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69eb1a65cb_0_95"/>
          <p:cNvSpPr/>
          <p:nvPr/>
        </p:nvSpPr>
        <p:spPr>
          <a:xfrm>
            <a:off x="292018" y="3192480"/>
            <a:ext cx="1081800" cy="475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Acoustic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Sensor</a:t>
            </a:r>
            <a:endParaRPr b="1"/>
          </a:p>
        </p:txBody>
      </p:sp>
      <p:sp>
        <p:nvSpPr>
          <p:cNvPr id="189" name="Google Shape;189;g169eb1a65cb_0_95"/>
          <p:cNvSpPr/>
          <p:nvPr/>
        </p:nvSpPr>
        <p:spPr>
          <a:xfrm>
            <a:off x="292018" y="2136329"/>
            <a:ext cx="1081800" cy="475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Acoustic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Sensor</a:t>
            </a:r>
            <a:endParaRPr b="1"/>
          </a:p>
        </p:txBody>
      </p:sp>
      <p:sp>
        <p:nvSpPr>
          <p:cNvPr id="190" name="Google Shape;190;g169eb1a65cb_0_95"/>
          <p:cNvSpPr/>
          <p:nvPr/>
        </p:nvSpPr>
        <p:spPr>
          <a:xfrm>
            <a:off x="292018" y="1137515"/>
            <a:ext cx="1081800" cy="475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Acoustic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Sensor</a:t>
            </a:r>
            <a:endParaRPr b="1"/>
          </a:p>
        </p:txBody>
      </p:sp>
      <p:sp>
        <p:nvSpPr>
          <p:cNvPr id="191" name="Google Shape;191;g169eb1a65cb_0_95"/>
          <p:cNvSpPr/>
          <p:nvPr/>
        </p:nvSpPr>
        <p:spPr>
          <a:xfrm>
            <a:off x="899441" y="1503476"/>
            <a:ext cx="1389000" cy="408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NodeMCU</a:t>
            </a:r>
            <a:endParaRPr b="1" sz="1300"/>
          </a:p>
        </p:txBody>
      </p:sp>
      <p:sp>
        <p:nvSpPr>
          <p:cNvPr id="192" name="Google Shape;192;g169eb1a65cb_0_95"/>
          <p:cNvSpPr/>
          <p:nvPr/>
        </p:nvSpPr>
        <p:spPr>
          <a:xfrm>
            <a:off x="899441" y="2500122"/>
            <a:ext cx="1389000" cy="408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NodeMCU</a:t>
            </a:r>
            <a:endParaRPr b="1" sz="1300"/>
          </a:p>
        </p:txBody>
      </p:sp>
      <p:sp>
        <p:nvSpPr>
          <p:cNvPr id="193" name="Google Shape;193;g169eb1a65cb_0_95"/>
          <p:cNvSpPr/>
          <p:nvPr/>
        </p:nvSpPr>
        <p:spPr>
          <a:xfrm>
            <a:off x="899441" y="3554106"/>
            <a:ext cx="1389000" cy="408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NodeMCU</a:t>
            </a:r>
            <a:endParaRPr b="1" sz="1300"/>
          </a:p>
        </p:txBody>
      </p:sp>
      <p:sp>
        <p:nvSpPr>
          <p:cNvPr id="194" name="Google Shape;194;g169eb1a65cb_0_95"/>
          <p:cNvSpPr/>
          <p:nvPr/>
        </p:nvSpPr>
        <p:spPr>
          <a:xfrm>
            <a:off x="2980088" y="2376338"/>
            <a:ext cx="1188600" cy="475200"/>
          </a:xfrm>
          <a:prstGeom prst="flowChartDelay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Gateway</a:t>
            </a:r>
            <a:endParaRPr b="1" sz="1500"/>
          </a:p>
        </p:txBody>
      </p:sp>
      <p:cxnSp>
        <p:nvCxnSpPr>
          <p:cNvPr id="195" name="Google Shape;195;g169eb1a65cb_0_95"/>
          <p:cNvCxnSpPr>
            <a:stCxn id="191" idx="6"/>
            <a:endCxn id="194" idx="1"/>
          </p:cNvCxnSpPr>
          <p:nvPr/>
        </p:nvCxnSpPr>
        <p:spPr>
          <a:xfrm>
            <a:off x="2288441" y="1707926"/>
            <a:ext cx="691500" cy="90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g169eb1a65cb_0_95"/>
          <p:cNvCxnSpPr>
            <a:stCxn id="192" idx="6"/>
            <a:endCxn id="194" idx="1"/>
          </p:cNvCxnSpPr>
          <p:nvPr/>
        </p:nvCxnSpPr>
        <p:spPr>
          <a:xfrm flipH="1" rot="10800000">
            <a:off x="2288441" y="2613972"/>
            <a:ext cx="691500" cy="9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g169eb1a65cb_0_95"/>
          <p:cNvCxnSpPr>
            <a:stCxn id="193" idx="6"/>
            <a:endCxn id="194" idx="1"/>
          </p:cNvCxnSpPr>
          <p:nvPr/>
        </p:nvCxnSpPr>
        <p:spPr>
          <a:xfrm flipH="1" rot="10800000">
            <a:off x="2288441" y="2614056"/>
            <a:ext cx="691500" cy="114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g169eb1a65cb_0_95"/>
          <p:cNvSpPr txBox="1"/>
          <p:nvPr/>
        </p:nvSpPr>
        <p:spPr>
          <a:xfrm>
            <a:off x="2582498" y="1802001"/>
            <a:ext cx="10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LoRaWAN</a:t>
            </a:r>
            <a:endParaRPr b="1"/>
          </a:p>
        </p:txBody>
      </p:sp>
      <p:sp>
        <p:nvSpPr>
          <p:cNvPr id="199" name="Google Shape;199;g169eb1a65cb_0_95"/>
          <p:cNvSpPr/>
          <p:nvPr/>
        </p:nvSpPr>
        <p:spPr>
          <a:xfrm>
            <a:off x="4900055" y="2211242"/>
            <a:ext cx="1774800" cy="820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Raspberrypi</a:t>
            </a:r>
            <a:endParaRPr b="1" sz="1500"/>
          </a:p>
        </p:txBody>
      </p:sp>
      <p:sp>
        <p:nvSpPr>
          <p:cNvPr id="200" name="Google Shape;200;g169eb1a65cb_0_95"/>
          <p:cNvSpPr/>
          <p:nvPr/>
        </p:nvSpPr>
        <p:spPr>
          <a:xfrm>
            <a:off x="4335686" y="4260438"/>
            <a:ext cx="660600" cy="4089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Cam</a:t>
            </a:r>
            <a:endParaRPr b="1" sz="1500"/>
          </a:p>
        </p:txBody>
      </p:sp>
      <p:sp>
        <p:nvSpPr>
          <p:cNvPr id="201" name="Google Shape;201;g169eb1a65cb_0_95"/>
          <p:cNvSpPr txBox="1"/>
          <p:nvPr/>
        </p:nvSpPr>
        <p:spPr>
          <a:xfrm>
            <a:off x="4180347" y="2288651"/>
            <a:ext cx="10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MQTT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2" name="Google Shape;202;g169eb1a65cb_0_95"/>
          <p:cNvSpPr txBox="1"/>
          <p:nvPr/>
        </p:nvSpPr>
        <p:spPr>
          <a:xfrm rot="-2874734">
            <a:off x="4336903" y="3337554"/>
            <a:ext cx="1778691" cy="6174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Ethernet / Wifi / Cellular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03" name="Google Shape;203;g169eb1a65cb_0_95"/>
          <p:cNvCxnSpPr>
            <a:stCxn id="204" idx="1"/>
            <a:endCxn id="200" idx="0"/>
          </p:cNvCxnSpPr>
          <p:nvPr/>
        </p:nvCxnSpPr>
        <p:spPr>
          <a:xfrm flipH="1">
            <a:off x="4666011" y="3032186"/>
            <a:ext cx="1120500" cy="122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05" name="Google Shape;205;g169eb1a65cb_0_95"/>
          <p:cNvCxnSpPr>
            <a:stCxn id="194" idx="3"/>
            <a:endCxn id="199" idx="1"/>
          </p:cNvCxnSpPr>
          <p:nvPr/>
        </p:nvCxnSpPr>
        <p:spPr>
          <a:xfrm>
            <a:off x="4168688" y="2613938"/>
            <a:ext cx="731400" cy="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g169eb1a65cb_0_95"/>
          <p:cNvSpPr/>
          <p:nvPr/>
        </p:nvSpPr>
        <p:spPr>
          <a:xfrm>
            <a:off x="5786511" y="2794586"/>
            <a:ext cx="1466700" cy="4752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Machine Learning</a:t>
            </a:r>
            <a:endParaRPr b="1" sz="1500"/>
          </a:p>
        </p:txBody>
      </p:sp>
      <p:sp>
        <p:nvSpPr>
          <p:cNvPr id="206" name="Google Shape;206;g169eb1a65cb_0_95"/>
          <p:cNvSpPr/>
          <p:nvPr/>
        </p:nvSpPr>
        <p:spPr>
          <a:xfrm>
            <a:off x="7617281" y="2211242"/>
            <a:ext cx="1317600" cy="8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Application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Server</a:t>
            </a:r>
            <a:endParaRPr b="1" sz="1500"/>
          </a:p>
        </p:txBody>
      </p:sp>
      <p:cxnSp>
        <p:nvCxnSpPr>
          <p:cNvPr id="207" name="Google Shape;207;g169eb1a65cb_0_95"/>
          <p:cNvCxnSpPr>
            <a:stCxn id="199" idx="3"/>
            <a:endCxn id="206" idx="1"/>
          </p:cNvCxnSpPr>
          <p:nvPr/>
        </p:nvCxnSpPr>
        <p:spPr>
          <a:xfrm>
            <a:off x="6674855" y="2621642"/>
            <a:ext cx="942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g169eb1a65cb_0_95"/>
          <p:cNvSpPr txBox="1"/>
          <p:nvPr/>
        </p:nvSpPr>
        <p:spPr>
          <a:xfrm>
            <a:off x="6674862" y="2221438"/>
            <a:ext cx="9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LTE/Wifi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9" name="Google Shape;209;g169eb1a65cb_0_95"/>
          <p:cNvSpPr txBox="1"/>
          <p:nvPr/>
        </p:nvSpPr>
        <p:spPr>
          <a:xfrm>
            <a:off x="7909174" y="3001650"/>
            <a:ext cx="102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Visualize</a:t>
            </a:r>
            <a:endParaRPr b="1" sz="1200">
              <a:solidFill>
                <a:schemeClr val="lt1"/>
              </a:solidFill>
            </a:endParaRPr>
          </a:p>
        </p:txBody>
      </p:sp>
      <p:cxnSp>
        <p:nvCxnSpPr>
          <p:cNvPr id="210" name="Google Shape;210;g169eb1a65cb_0_95"/>
          <p:cNvCxnSpPr/>
          <p:nvPr/>
        </p:nvCxnSpPr>
        <p:spPr>
          <a:xfrm rot="10800000">
            <a:off x="5985925" y="717650"/>
            <a:ext cx="0" cy="64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69eb1a65cb_0_136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200">
                <a:solidFill>
                  <a:srgbClr val="DBB76C"/>
                </a:solidFill>
              </a:rPr>
              <a:t>Progress</a:t>
            </a:r>
            <a:endParaRPr sz="1200"/>
          </a:p>
        </p:txBody>
      </p:sp>
      <p:sp>
        <p:nvSpPr>
          <p:cNvPr id="216" name="Google Shape;216;g169eb1a65cb_0_136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69eb1a65cb_0_136"/>
          <p:cNvSpPr txBox="1"/>
          <p:nvPr/>
        </p:nvSpPr>
        <p:spPr>
          <a:xfrm>
            <a:off x="4119562" y="1895475"/>
            <a:ext cx="904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18" name="Google Shape;218;g169eb1a65cb_0_136"/>
          <p:cNvSpPr txBox="1"/>
          <p:nvPr/>
        </p:nvSpPr>
        <p:spPr>
          <a:xfrm>
            <a:off x="31924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DBB76C"/>
                </a:solidFill>
              </a:rPr>
              <a:t>Progress</a:t>
            </a:r>
            <a:endParaRPr/>
          </a:p>
        </p:txBody>
      </p:sp>
      <p:sp>
        <p:nvSpPr>
          <p:cNvPr id="219" name="Google Shape;219;g169eb1a65cb_0_136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9050">
            <a:solidFill>
              <a:srgbClr val="2828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169eb1a65cb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69eb1a65cb_0_136"/>
          <p:cNvSpPr txBox="1"/>
          <p:nvPr/>
        </p:nvSpPr>
        <p:spPr>
          <a:xfrm>
            <a:off x="3838575" y="1547812"/>
            <a:ext cx="1467000" cy="14652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169eb1a65cb_0_136"/>
          <p:cNvSpPr txBox="1"/>
          <p:nvPr/>
        </p:nvSpPr>
        <p:spPr>
          <a:xfrm>
            <a:off x="4119562" y="1895475"/>
            <a:ext cx="92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23" name="Google Shape;223;g169eb1a65cb_0_136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2700">
            <a:solidFill>
              <a:srgbClr val="0D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acf5fe232_0_71"/>
          <p:cNvSpPr txBox="1"/>
          <p:nvPr/>
        </p:nvSpPr>
        <p:spPr>
          <a:xfrm>
            <a:off x="2677021" y="1189863"/>
            <a:ext cx="3762300" cy="1750200"/>
          </a:xfrm>
          <a:prstGeom prst="rect">
            <a:avLst/>
          </a:prstGeom>
          <a:solidFill>
            <a:srgbClr val="D6AC58"/>
          </a:solidFill>
          <a:ln cap="flat" cmpd="sng" w="12700">
            <a:solidFill>
              <a:srgbClr val="DBB7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6acf5fe232_0_71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2.1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LoRaWAN</a:t>
            </a:r>
            <a:endParaRPr/>
          </a:p>
        </p:txBody>
      </p:sp>
      <p:sp>
        <p:nvSpPr>
          <p:cNvPr id="230" name="Google Shape;230;g16acf5fe232_0_71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16acf5fe232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6acf5fe232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521" y="1189863"/>
            <a:ext cx="3999292" cy="175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6acf5fe232_0_71"/>
          <p:cNvSpPr txBox="1"/>
          <p:nvPr/>
        </p:nvSpPr>
        <p:spPr>
          <a:xfrm>
            <a:off x="2673764" y="3283125"/>
            <a:ext cx="249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</a:t>
            </a:r>
            <a:r>
              <a:rPr lang="en-US">
                <a:solidFill>
                  <a:srgbClr val="FFFFFF"/>
                </a:solidFill>
              </a:rPr>
              <a:t>etwork </a:t>
            </a:r>
            <a:r>
              <a:rPr lang="en-US">
                <a:solidFill>
                  <a:srgbClr val="FFFFFF"/>
                </a:solidFill>
              </a:rPr>
              <a:t>s</a:t>
            </a:r>
            <a:r>
              <a:rPr lang="en-US">
                <a:solidFill>
                  <a:srgbClr val="FFFFFF"/>
                </a:solidFill>
              </a:rPr>
              <a:t>erver </a:t>
            </a:r>
            <a:r>
              <a:rPr lang="en-US">
                <a:solidFill>
                  <a:srgbClr val="FFFFFF"/>
                </a:solidFill>
              </a:rPr>
              <a:t>s</a:t>
            </a:r>
            <a:r>
              <a:rPr lang="en-US">
                <a:solidFill>
                  <a:srgbClr val="FFFFFF"/>
                </a:solidFill>
              </a:rPr>
              <a:t>tack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4" name="Google Shape;234;g16acf5fe232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029" y="3283128"/>
            <a:ext cx="238350" cy="2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6acf5fe232_0_71"/>
          <p:cNvSpPr txBox="1"/>
          <p:nvPr/>
        </p:nvSpPr>
        <p:spPr>
          <a:xfrm>
            <a:off x="3010379" y="4030475"/>
            <a:ext cx="357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Physical layer process of radio modulation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6" name="Google Shape;236;g16acf5fe232_0_71"/>
          <p:cNvSpPr txBox="1"/>
          <p:nvPr/>
        </p:nvSpPr>
        <p:spPr>
          <a:xfrm>
            <a:off x="3010379" y="3643100"/>
            <a:ext cx="357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Open-source components for networks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7" name="Google Shape;237;g16acf5fe232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029" y="3677828"/>
            <a:ext cx="238350" cy="2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6acf5fe232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029" y="4065203"/>
            <a:ext cx="238350" cy="2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acf5fe232_0_0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2.1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LoRaWAN</a:t>
            </a:r>
            <a:endParaRPr/>
          </a:p>
        </p:txBody>
      </p:sp>
      <p:sp>
        <p:nvSpPr>
          <p:cNvPr id="244" name="Google Shape;244;g16acf5fe232_0_0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6acf5fe232_0_0"/>
          <p:cNvSpPr/>
          <p:nvPr/>
        </p:nvSpPr>
        <p:spPr>
          <a:xfrm>
            <a:off x="207062" y="1498249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6acf5fe232_0_0"/>
          <p:cNvSpPr txBox="1"/>
          <p:nvPr/>
        </p:nvSpPr>
        <p:spPr>
          <a:xfrm>
            <a:off x="7847" y="2786025"/>
            <a:ext cx="158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Low Power Consumption</a:t>
            </a:r>
            <a:endParaRPr/>
          </a:p>
        </p:txBody>
      </p:sp>
      <p:sp>
        <p:nvSpPr>
          <p:cNvPr id="247" name="Google Shape;247;g16acf5fe232_0_0"/>
          <p:cNvSpPr/>
          <p:nvPr/>
        </p:nvSpPr>
        <p:spPr>
          <a:xfrm>
            <a:off x="1728337" y="1498249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g16acf5fe232_0_0"/>
          <p:cNvCxnSpPr/>
          <p:nvPr/>
        </p:nvCxnSpPr>
        <p:spPr>
          <a:xfrm>
            <a:off x="1558000" y="1390312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49" name="Google Shape;249;g16acf5fe232_0_0"/>
          <p:cNvSpPr txBox="1"/>
          <p:nvPr/>
        </p:nvSpPr>
        <p:spPr>
          <a:xfrm>
            <a:off x="1523697" y="2786025"/>
            <a:ext cx="158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Years of Battery Life</a:t>
            </a:r>
            <a:endParaRPr/>
          </a:p>
        </p:txBody>
      </p:sp>
      <p:sp>
        <p:nvSpPr>
          <p:cNvPr id="250" name="Google Shape;250;g16acf5fe232_0_0"/>
          <p:cNvSpPr/>
          <p:nvPr/>
        </p:nvSpPr>
        <p:spPr>
          <a:xfrm>
            <a:off x="3249587" y="1498249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g16acf5fe232_0_0"/>
          <p:cNvCxnSpPr/>
          <p:nvPr/>
        </p:nvCxnSpPr>
        <p:spPr>
          <a:xfrm>
            <a:off x="3043125" y="1373487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2" name="Google Shape;252;g16acf5fe232_0_0"/>
          <p:cNvSpPr txBox="1"/>
          <p:nvPr/>
        </p:nvSpPr>
        <p:spPr>
          <a:xfrm>
            <a:off x="3031635" y="2802850"/>
            <a:ext cx="158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Long-</a:t>
            </a:r>
            <a:r>
              <a:rPr b="1" lang="en-US" sz="1600">
                <a:solidFill>
                  <a:srgbClr val="DBB76C"/>
                </a:solidFill>
              </a:rPr>
              <a:t>d</a:t>
            </a:r>
            <a:r>
              <a:rPr b="1" lang="en-US" sz="1600">
                <a:solidFill>
                  <a:srgbClr val="DBB76C"/>
                </a:solidFill>
              </a:rPr>
              <a:t>istance </a:t>
            </a:r>
            <a:endParaRPr/>
          </a:p>
        </p:txBody>
      </p:sp>
      <p:sp>
        <p:nvSpPr>
          <p:cNvPr id="253" name="Google Shape;253;g16acf5fe232_0_0"/>
          <p:cNvSpPr/>
          <p:nvPr/>
        </p:nvSpPr>
        <p:spPr>
          <a:xfrm>
            <a:off x="4740912" y="1562036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g16acf5fe232_0_0"/>
          <p:cNvCxnSpPr/>
          <p:nvPr/>
        </p:nvCxnSpPr>
        <p:spPr>
          <a:xfrm>
            <a:off x="4643450" y="1411575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5" name="Google Shape;255;g16acf5fe232_0_0"/>
          <p:cNvSpPr txBox="1"/>
          <p:nvPr/>
        </p:nvSpPr>
        <p:spPr>
          <a:xfrm>
            <a:off x="4655025" y="2824125"/>
            <a:ext cx="148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Multi-usable</a:t>
            </a:r>
            <a:endParaRPr/>
          </a:p>
        </p:txBody>
      </p:sp>
      <p:sp>
        <p:nvSpPr>
          <p:cNvPr id="256" name="Google Shape;256;g16acf5fe232_0_0"/>
          <p:cNvSpPr/>
          <p:nvPr/>
        </p:nvSpPr>
        <p:spPr>
          <a:xfrm>
            <a:off x="6215562" y="1562036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g16acf5fe232_0_0"/>
          <p:cNvCxnSpPr/>
          <p:nvPr/>
        </p:nvCxnSpPr>
        <p:spPr>
          <a:xfrm>
            <a:off x="6148900" y="1432825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8" name="Google Shape;258;g16acf5fe232_0_0"/>
          <p:cNvSpPr txBox="1"/>
          <p:nvPr/>
        </p:nvSpPr>
        <p:spPr>
          <a:xfrm>
            <a:off x="6230887" y="2845375"/>
            <a:ext cx="127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Scalable</a:t>
            </a:r>
            <a:endParaRPr/>
          </a:p>
        </p:txBody>
      </p:sp>
      <p:sp>
        <p:nvSpPr>
          <p:cNvPr id="259" name="Google Shape;259;g16acf5fe232_0_0"/>
          <p:cNvSpPr/>
          <p:nvPr/>
        </p:nvSpPr>
        <p:spPr>
          <a:xfrm>
            <a:off x="7783962" y="1562036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g16acf5fe232_0_0"/>
          <p:cNvCxnSpPr/>
          <p:nvPr/>
        </p:nvCxnSpPr>
        <p:spPr>
          <a:xfrm>
            <a:off x="7594950" y="1432825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61" name="Google Shape;261;g16acf5fe232_0_0"/>
          <p:cNvSpPr txBox="1"/>
          <p:nvPr/>
        </p:nvSpPr>
        <p:spPr>
          <a:xfrm>
            <a:off x="7583347" y="2845363"/>
            <a:ext cx="158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Cost-effective</a:t>
            </a:r>
            <a:endParaRPr/>
          </a:p>
        </p:txBody>
      </p:sp>
      <p:pic>
        <p:nvPicPr>
          <p:cNvPr id="262" name="Google Shape;262;g16acf5fe23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26" y="1694626"/>
            <a:ext cx="797650" cy="7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6acf5fe23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105" y="1642457"/>
            <a:ext cx="902001" cy="9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6acf5fe23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774" y="1599924"/>
            <a:ext cx="902001" cy="9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6acf5fe23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7288" y="1694612"/>
            <a:ext cx="797650" cy="79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6acf5fe232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4313" y="1757624"/>
            <a:ext cx="797626" cy="79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6acf5fe232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026" y="1758411"/>
            <a:ext cx="797650" cy="79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6acf5fe232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3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2015-07-22T05:55:44Z</dcterms:created>
  <dc:creator>熊猫设计出品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